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8" r:id="rId2"/>
    <p:sldId id="335" r:id="rId3"/>
    <p:sldId id="279" r:id="rId4"/>
    <p:sldId id="289" r:id="rId5"/>
    <p:sldId id="292" r:id="rId6"/>
    <p:sldId id="332" r:id="rId7"/>
    <p:sldId id="293" r:id="rId8"/>
    <p:sldId id="295" r:id="rId9"/>
    <p:sldId id="290" r:id="rId10"/>
    <p:sldId id="291" r:id="rId11"/>
    <p:sldId id="344" r:id="rId12"/>
    <p:sldId id="286" r:id="rId13"/>
    <p:sldId id="277" r:id="rId14"/>
    <p:sldId id="334" r:id="rId15"/>
    <p:sldId id="336" r:id="rId16"/>
    <p:sldId id="346" r:id="rId17"/>
    <p:sldId id="337" r:id="rId18"/>
    <p:sldId id="345" r:id="rId19"/>
    <p:sldId id="302" r:id="rId20"/>
    <p:sldId id="347" r:id="rId21"/>
    <p:sldId id="301" r:id="rId22"/>
    <p:sldId id="322" r:id="rId23"/>
    <p:sldId id="324" r:id="rId24"/>
    <p:sldId id="348" r:id="rId25"/>
    <p:sldId id="349" r:id="rId26"/>
    <p:sldId id="352" r:id="rId27"/>
    <p:sldId id="307" r:id="rId28"/>
    <p:sldId id="308" r:id="rId29"/>
    <p:sldId id="350" r:id="rId30"/>
    <p:sldId id="309" r:id="rId31"/>
    <p:sldId id="353" r:id="rId32"/>
    <p:sldId id="354" r:id="rId33"/>
    <p:sldId id="355" r:id="rId34"/>
    <p:sldId id="356" r:id="rId35"/>
    <p:sldId id="357" r:id="rId36"/>
    <p:sldId id="358" r:id="rId37"/>
    <p:sldId id="359" r:id="rId38"/>
    <p:sldId id="360" r:id="rId39"/>
    <p:sldId id="351" r:id="rId40"/>
    <p:sldId id="338" r:id="rId41"/>
    <p:sldId id="339" r:id="rId42"/>
    <p:sldId id="340" r:id="rId43"/>
    <p:sldId id="341" r:id="rId44"/>
    <p:sldId id="361" r:id="rId45"/>
    <p:sldId id="27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FFFF"/>
    <a:srgbClr val="0B5395"/>
    <a:srgbClr val="003F75"/>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E0035-8CA2-4614-97C5-79076834A336}" type="doc">
      <dgm:prSet loTypeId="urn:microsoft.com/office/officeart/2005/8/layout/pyramid2" loCatId="list" qsTypeId="urn:microsoft.com/office/officeart/2005/8/quickstyle/simple1" qsCatId="simple" csTypeId="urn:microsoft.com/office/officeart/2005/8/colors/colorful2" csCatId="colorful" phldr="1"/>
      <dgm:spPr/>
    </dgm:pt>
    <dgm:pt modelId="{5CE26E77-84E6-40DF-B666-315EEE3DCF1D}">
      <dgm:prSet phldrT="[Text]" custT="1"/>
      <dgm:spPr/>
      <dgm:t>
        <a:bodyPr/>
        <a:lstStyle/>
        <a:p>
          <a:pPr algn="l">
            <a:spcAft>
              <a:spcPts val="0"/>
            </a:spcAft>
          </a:pPr>
          <a:r>
            <a:rPr lang="en-US" sz="2000" b="1" dirty="0" smtClean="0">
              <a:solidFill>
                <a:schemeClr val="tx1"/>
              </a:solidFill>
            </a:rPr>
            <a:t>Written in Judiciary’s code of conduct ? (Nolan Principles/Bangalore Values)</a:t>
          </a:r>
          <a:endParaRPr lang="en-US" sz="2000" b="1" dirty="0">
            <a:solidFill>
              <a:schemeClr val="tx1"/>
            </a:solidFill>
          </a:endParaRPr>
        </a:p>
      </dgm:t>
    </dgm:pt>
    <dgm:pt modelId="{3621D098-1E92-40E6-8AC7-995AC1D61296}" type="parTrans" cxnId="{B57EB735-A232-43AB-931E-19188196DDA0}">
      <dgm:prSet/>
      <dgm:spPr/>
      <dgm:t>
        <a:bodyPr/>
        <a:lstStyle/>
        <a:p>
          <a:endParaRPr lang="en-US" sz="2000" b="1">
            <a:solidFill>
              <a:schemeClr val="tx1"/>
            </a:solidFill>
          </a:endParaRPr>
        </a:p>
      </dgm:t>
    </dgm:pt>
    <dgm:pt modelId="{4992A4CF-0125-43E9-801E-D534A09BCF90}" type="sibTrans" cxnId="{B57EB735-A232-43AB-931E-19188196DDA0}">
      <dgm:prSet/>
      <dgm:spPr/>
      <dgm:t>
        <a:bodyPr/>
        <a:lstStyle/>
        <a:p>
          <a:endParaRPr lang="en-US" sz="2000" b="1">
            <a:solidFill>
              <a:schemeClr val="tx1"/>
            </a:solidFill>
          </a:endParaRPr>
        </a:p>
      </dgm:t>
    </dgm:pt>
    <dgm:pt modelId="{117419AF-815D-40F9-8204-0ABBC3E7BAA8}">
      <dgm:prSet phldrT="[Text]" custT="1"/>
      <dgm:spPr/>
      <dgm:t>
        <a:bodyPr/>
        <a:lstStyle/>
        <a:p>
          <a:r>
            <a:rPr lang="en-US" sz="2000" b="1" dirty="0" smtClean="0">
              <a:solidFill>
                <a:schemeClr val="tx1"/>
              </a:solidFill>
            </a:rPr>
            <a:t>Enforced by law?</a:t>
          </a:r>
          <a:endParaRPr lang="en-US" sz="2000" b="1" dirty="0">
            <a:solidFill>
              <a:schemeClr val="tx1"/>
            </a:solidFill>
          </a:endParaRPr>
        </a:p>
      </dgm:t>
    </dgm:pt>
    <dgm:pt modelId="{3622F50D-7163-487A-A515-EA5152D04AC7}" type="parTrans" cxnId="{6408CF0F-CBA8-4CD1-967E-FA55BC04B5D7}">
      <dgm:prSet/>
      <dgm:spPr/>
      <dgm:t>
        <a:bodyPr/>
        <a:lstStyle/>
        <a:p>
          <a:endParaRPr lang="en-US" sz="2000" b="1">
            <a:solidFill>
              <a:schemeClr val="tx1"/>
            </a:solidFill>
          </a:endParaRPr>
        </a:p>
      </dgm:t>
    </dgm:pt>
    <dgm:pt modelId="{CFB98FC9-661C-45EB-BAC8-4799AB68DE68}" type="sibTrans" cxnId="{6408CF0F-CBA8-4CD1-967E-FA55BC04B5D7}">
      <dgm:prSet/>
      <dgm:spPr/>
      <dgm:t>
        <a:bodyPr/>
        <a:lstStyle/>
        <a:p>
          <a:endParaRPr lang="en-US" sz="2000" b="1">
            <a:solidFill>
              <a:schemeClr val="tx1"/>
            </a:solidFill>
          </a:endParaRPr>
        </a:p>
      </dgm:t>
    </dgm:pt>
    <dgm:pt modelId="{B0C54000-4496-4714-B4C3-9FA912633316}">
      <dgm:prSet phldrT="[Text]" custT="1"/>
      <dgm:spPr/>
      <dgm:t>
        <a:bodyPr/>
        <a:lstStyle/>
        <a:p>
          <a:r>
            <a:rPr lang="en-US" sz="2000" b="1" dirty="0" smtClean="0">
              <a:solidFill>
                <a:srgbClr val="C00000"/>
              </a:solidFill>
            </a:rPr>
            <a:t>In our minds?</a:t>
          </a:r>
          <a:endParaRPr lang="en-US" sz="2000" b="1" dirty="0">
            <a:solidFill>
              <a:srgbClr val="C00000"/>
            </a:solidFill>
          </a:endParaRPr>
        </a:p>
      </dgm:t>
    </dgm:pt>
    <dgm:pt modelId="{7FC104B1-EF54-44AD-910C-09CA04806FDC}" type="parTrans" cxnId="{E2FC3ABE-A84A-43B8-BBCE-2D18943E9403}">
      <dgm:prSet/>
      <dgm:spPr/>
      <dgm:t>
        <a:bodyPr/>
        <a:lstStyle/>
        <a:p>
          <a:endParaRPr lang="en-US" sz="2000" b="1">
            <a:solidFill>
              <a:schemeClr val="tx1"/>
            </a:solidFill>
          </a:endParaRPr>
        </a:p>
      </dgm:t>
    </dgm:pt>
    <dgm:pt modelId="{6E17B1E9-4BF0-4CCF-9870-A781DA80AB8B}" type="sibTrans" cxnId="{E2FC3ABE-A84A-43B8-BBCE-2D18943E9403}">
      <dgm:prSet/>
      <dgm:spPr/>
      <dgm:t>
        <a:bodyPr/>
        <a:lstStyle/>
        <a:p>
          <a:endParaRPr lang="en-US" sz="2000" b="1">
            <a:solidFill>
              <a:schemeClr val="tx1"/>
            </a:solidFill>
          </a:endParaRPr>
        </a:p>
      </dgm:t>
    </dgm:pt>
    <dgm:pt modelId="{3507008D-D3A9-496F-9273-971BE18F2818}" type="pres">
      <dgm:prSet presAssocID="{3B6E0035-8CA2-4614-97C5-79076834A336}" presName="compositeShape" presStyleCnt="0">
        <dgm:presLayoutVars>
          <dgm:dir/>
          <dgm:resizeHandles/>
        </dgm:presLayoutVars>
      </dgm:prSet>
      <dgm:spPr/>
    </dgm:pt>
    <dgm:pt modelId="{712905F8-2230-46D8-828B-2A4BC240C8FF}" type="pres">
      <dgm:prSet presAssocID="{3B6E0035-8CA2-4614-97C5-79076834A336}" presName="pyramid" presStyleLbl="node1" presStyleIdx="0" presStyleCnt="1" custLinFactNeighborX="-47" custLinFactNeighborY="1887"/>
      <dgm:spPr/>
    </dgm:pt>
    <dgm:pt modelId="{D0A76D27-2B6F-4974-95C0-7B6384655F1B}" type="pres">
      <dgm:prSet presAssocID="{3B6E0035-8CA2-4614-97C5-79076834A336}" presName="theList" presStyleCnt="0"/>
      <dgm:spPr/>
    </dgm:pt>
    <dgm:pt modelId="{4469B8C0-E3E8-42FD-B555-1CFCE013159E}" type="pres">
      <dgm:prSet presAssocID="{5CE26E77-84E6-40DF-B666-315EEE3DCF1D}" presName="aNode" presStyleLbl="fgAcc1" presStyleIdx="0" presStyleCnt="3" custScaleX="126343">
        <dgm:presLayoutVars>
          <dgm:bulletEnabled val="1"/>
        </dgm:presLayoutVars>
      </dgm:prSet>
      <dgm:spPr/>
      <dgm:t>
        <a:bodyPr/>
        <a:lstStyle/>
        <a:p>
          <a:endParaRPr lang="en-US"/>
        </a:p>
      </dgm:t>
    </dgm:pt>
    <dgm:pt modelId="{E9D736BE-3D4A-4F16-8AAF-1B43EA865851}" type="pres">
      <dgm:prSet presAssocID="{5CE26E77-84E6-40DF-B666-315EEE3DCF1D}" presName="aSpace" presStyleCnt="0"/>
      <dgm:spPr/>
    </dgm:pt>
    <dgm:pt modelId="{99E2E2FB-D119-43BB-BED7-B90F65A4CF1B}" type="pres">
      <dgm:prSet presAssocID="{117419AF-815D-40F9-8204-0ABBC3E7BAA8}" presName="aNode" presStyleLbl="fgAcc1" presStyleIdx="1" presStyleCnt="3">
        <dgm:presLayoutVars>
          <dgm:bulletEnabled val="1"/>
        </dgm:presLayoutVars>
      </dgm:prSet>
      <dgm:spPr/>
      <dgm:t>
        <a:bodyPr/>
        <a:lstStyle/>
        <a:p>
          <a:endParaRPr lang="en-US"/>
        </a:p>
      </dgm:t>
    </dgm:pt>
    <dgm:pt modelId="{BDEBCBF7-A4F0-417B-9EDB-AA89B085B950}" type="pres">
      <dgm:prSet presAssocID="{117419AF-815D-40F9-8204-0ABBC3E7BAA8}" presName="aSpace" presStyleCnt="0"/>
      <dgm:spPr/>
    </dgm:pt>
    <dgm:pt modelId="{A5142715-088A-42C8-ABBA-3F7F7BC070E3}" type="pres">
      <dgm:prSet presAssocID="{B0C54000-4496-4714-B4C3-9FA912633316}" presName="aNode" presStyleLbl="fgAcc1" presStyleIdx="2" presStyleCnt="3">
        <dgm:presLayoutVars>
          <dgm:bulletEnabled val="1"/>
        </dgm:presLayoutVars>
      </dgm:prSet>
      <dgm:spPr/>
      <dgm:t>
        <a:bodyPr/>
        <a:lstStyle/>
        <a:p>
          <a:endParaRPr lang="en-US"/>
        </a:p>
      </dgm:t>
    </dgm:pt>
    <dgm:pt modelId="{5EC0721D-3882-49F5-87FA-BF28219D0A39}" type="pres">
      <dgm:prSet presAssocID="{B0C54000-4496-4714-B4C3-9FA912633316}" presName="aSpace" presStyleCnt="0"/>
      <dgm:spPr/>
    </dgm:pt>
  </dgm:ptLst>
  <dgm:cxnLst>
    <dgm:cxn modelId="{7752917F-9658-4B03-AC4C-865B16A71486}" type="presOf" srcId="{3B6E0035-8CA2-4614-97C5-79076834A336}" destId="{3507008D-D3A9-496F-9273-971BE18F2818}" srcOrd="0" destOrd="0" presId="urn:microsoft.com/office/officeart/2005/8/layout/pyramid2"/>
    <dgm:cxn modelId="{EF56898C-6C22-4084-9F63-D8A482549E01}" type="presOf" srcId="{5CE26E77-84E6-40DF-B666-315EEE3DCF1D}" destId="{4469B8C0-E3E8-42FD-B555-1CFCE013159E}" srcOrd="0" destOrd="0" presId="urn:microsoft.com/office/officeart/2005/8/layout/pyramid2"/>
    <dgm:cxn modelId="{E2FC3ABE-A84A-43B8-BBCE-2D18943E9403}" srcId="{3B6E0035-8CA2-4614-97C5-79076834A336}" destId="{B0C54000-4496-4714-B4C3-9FA912633316}" srcOrd="2" destOrd="0" parTransId="{7FC104B1-EF54-44AD-910C-09CA04806FDC}" sibTransId="{6E17B1E9-4BF0-4CCF-9870-A781DA80AB8B}"/>
    <dgm:cxn modelId="{6408CF0F-CBA8-4CD1-967E-FA55BC04B5D7}" srcId="{3B6E0035-8CA2-4614-97C5-79076834A336}" destId="{117419AF-815D-40F9-8204-0ABBC3E7BAA8}" srcOrd="1" destOrd="0" parTransId="{3622F50D-7163-487A-A515-EA5152D04AC7}" sibTransId="{CFB98FC9-661C-45EB-BAC8-4799AB68DE68}"/>
    <dgm:cxn modelId="{B57EB735-A232-43AB-931E-19188196DDA0}" srcId="{3B6E0035-8CA2-4614-97C5-79076834A336}" destId="{5CE26E77-84E6-40DF-B666-315EEE3DCF1D}" srcOrd="0" destOrd="0" parTransId="{3621D098-1E92-40E6-8AC7-995AC1D61296}" sibTransId="{4992A4CF-0125-43E9-801E-D534A09BCF90}"/>
    <dgm:cxn modelId="{8A38E56E-073D-428B-9583-A83B93232709}" type="presOf" srcId="{117419AF-815D-40F9-8204-0ABBC3E7BAA8}" destId="{99E2E2FB-D119-43BB-BED7-B90F65A4CF1B}" srcOrd="0" destOrd="0" presId="urn:microsoft.com/office/officeart/2005/8/layout/pyramid2"/>
    <dgm:cxn modelId="{057D8360-4816-4743-BDD0-55F1DDD3D1FD}" type="presOf" srcId="{B0C54000-4496-4714-B4C3-9FA912633316}" destId="{A5142715-088A-42C8-ABBA-3F7F7BC070E3}" srcOrd="0" destOrd="0" presId="urn:microsoft.com/office/officeart/2005/8/layout/pyramid2"/>
    <dgm:cxn modelId="{43A5039B-D877-4CF9-BDF5-2CD55C1D4A45}" type="presParOf" srcId="{3507008D-D3A9-496F-9273-971BE18F2818}" destId="{712905F8-2230-46D8-828B-2A4BC240C8FF}" srcOrd="0" destOrd="0" presId="urn:microsoft.com/office/officeart/2005/8/layout/pyramid2"/>
    <dgm:cxn modelId="{C78FEA43-C1E1-47CA-8C56-2249DABE2335}" type="presParOf" srcId="{3507008D-D3A9-496F-9273-971BE18F2818}" destId="{D0A76D27-2B6F-4974-95C0-7B6384655F1B}" srcOrd="1" destOrd="0" presId="urn:microsoft.com/office/officeart/2005/8/layout/pyramid2"/>
    <dgm:cxn modelId="{BFD7DE74-A564-4A39-92B6-4048E6924824}" type="presParOf" srcId="{D0A76D27-2B6F-4974-95C0-7B6384655F1B}" destId="{4469B8C0-E3E8-42FD-B555-1CFCE013159E}" srcOrd="0" destOrd="0" presId="urn:microsoft.com/office/officeart/2005/8/layout/pyramid2"/>
    <dgm:cxn modelId="{27605AFD-5679-4C1E-A142-6F997EBE1347}" type="presParOf" srcId="{D0A76D27-2B6F-4974-95C0-7B6384655F1B}" destId="{E9D736BE-3D4A-4F16-8AAF-1B43EA865851}" srcOrd="1" destOrd="0" presId="urn:microsoft.com/office/officeart/2005/8/layout/pyramid2"/>
    <dgm:cxn modelId="{47BE825C-68C0-413B-9BAA-81F9E80E5C67}" type="presParOf" srcId="{D0A76D27-2B6F-4974-95C0-7B6384655F1B}" destId="{99E2E2FB-D119-43BB-BED7-B90F65A4CF1B}" srcOrd="2" destOrd="0" presId="urn:microsoft.com/office/officeart/2005/8/layout/pyramid2"/>
    <dgm:cxn modelId="{0A5185E2-0676-4513-B9FB-4E242423A186}" type="presParOf" srcId="{D0A76D27-2B6F-4974-95C0-7B6384655F1B}" destId="{BDEBCBF7-A4F0-417B-9EDB-AA89B085B950}" srcOrd="3" destOrd="0" presId="urn:microsoft.com/office/officeart/2005/8/layout/pyramid2"/>
    <dgm:cxn modelId="{33E6CDE1-ADA4-40B5-A694-E8A9D00177AE}" type="presParOf" srcId="{D0A76D27-2B6F-4974-95C0-7B6384655F1B}" destId="{A5142715-088A-42C8-ABBA-3F7F7BC070E3}" srcOrd="4" destOrd="0" presId="urn:microsoft.com/office/officeart/2005/8/layout/pyramid2"/>
    <dgm:cxn modelId="{2EDBB2A3-E117-4A77-93CE-AEF733EFEC5A}" type="presParOf" srcId="{D0A76D27-2B6F-4974-95C0-7B6384655F1B}" destId="{5EC0721D-3882-49F5-87FA-BF28219D0A39}"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D298FE-C551-4935-8000-1686741DE718}" type="doc">
      <dgm:prSet loTypeId="urn:microsoft.com/office/officeart/2005/8/layout/hProcess9" loCatId="process" qsTypeId="urn:microsoft.com/office/officeart/2005/8/quickstyle/simple1" qsCatId="simple" csTypeId="urn:microsoft.com/office/officeart/2005/8/colors/colorful4" csCatId="colorful" phldr="1"/>
      <dgm:spPr/>
    </dgm:pt>
    <dgm:pt modelId="{183B116A-AD22-48BA-A585-1F361FF03A3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Values</a:t>
          </a:r>
        </a:p>
        <a:p>
          <a:pPr defTabSz="1911350">
            <a:lnSpc>
              <a:spcPct val="90000"/>
            </a:lnSpc>
            <a:spcBef>
              <a:spcPct val="0"/>
            </a:spcBef>
            <a:spcAft>
              <a:spcPct val="35000"/>
            </a:spcAft>
          </a:pPr>
          <a:endParaRPr lang="en-US" b="1" dirty="0"/>
        </a:p>
      </dgm:t>
    </dgm:pt>
    <dgm:pt modelId="{08BC8971-EFA9-4235-B13B-280498E236F4}" type="parTrans" cxnId="{9A19023E-659A-4BD8-9876-721A83398D39}">
      <dgm:prSet/>
      <dgm:spPr/>
      <dgm:t>
        <a:bodyPr/>
        <a:lstStyle/>
        <a:p>
          <a:endParaRPr lang="en-US" b="1"/>
        </a:p>
      </dgm:t>
    </dgm:pt>
    <dgm:pt modelId="{0AFA0925-71A0-4442-98E8-780161BECD5D}" type="sibTrans" cxnId="{9A19023E-659A-4BD8-9876-721A83398D39}">
      <dgm:prSet/>
      <dgm:spPr/>
      <dgm:t>
        <a:bodyPr/>
        <a:lstStyle/>
        <a:p>
          <a:endParaRPr lang="en-US" b="1"/>
        </a:p>
      </dgm:t>
    </dgm:pt>
    <dgm:pt modelId="{60A7EB7F-D362-44C9-9716-2F3290770690}">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Culture</a:t>
          </a:r>
        </a:p>
        <a:p>
          <a:pPr defTabSz="1289050">
            <a:lnSpc>
              <a:spcPct val="90000"/>
            </a:lnSpc>
            <a:spcBef>
              <a:spcPct val="0"/>
            </a:spcBef>
            <a:spcAft>
              <a:spcPct val="35000"/>
            </a:spcAft>
          </a:pPr>
          <a:endParaRPr lang="en-US" b="1" dirty="0"/>
        </a:p>
      </dgm:t>
    </dgm:pt>
    <dgm:pt modelId="{66623F22-B152-4A7C-B2C5-F2BC9C1D6886}" type="parTrans" cxnId="{B7170FD5-EE4C-4121-866A-387A28E52855}">
      <dgm:prSet/>
      <dgm:spPr/>
      <dgm:t>
        <a:bodyPr/>
        <a:lstStyle/>
        <a:p>
          <a:endParaRPr lang="en-US" b="1"/>
        </a:p>
      </dgm:t>
    </dgm:pt>
    <dgm:pt modelId="{E25EC72E-D57D-47EC-8CCE-660FAD55AE20}" type="sibTrans" cxnId="{B7170FD5-EE4C-4121-866A-387A28E52855}">
      <dgm:prSet/>
      <dgm:spPr/>
      <dgm:t>
        <a:bodyPr/>
        <a:lstStyle/>
        <a:p>
          <a:endParaRPr lang="en-US" b="1"/>
        </a:p>
      </dgm:t>
    </dgm:pt>
    <dgm:pt modelId="{5DD32FCD-1D5E-4E58-8821-AC6AD568818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Mind set</a:t>
          </a:r>
        </a:p>
        <a:p>
          <a:pPr defTabSz="1289050">
            <a:lnSpc>
              <a:spcPct val="90000"/>
            </a:lnSpc>
            <a:spcBef>
              <a:spcPct val="0"/>
            </a:spcBef>
            <a:spcAft>
              <a:spcPct val="35000"/>
            </a:spcAft>
          </a:pPr>
          <a:endParaRPr lang="en-US" b="1" dirty="0"/>
        </a:p>
      </dgm:t>
    </dgm:pt>
    <dgm:pt modelId="{46D4EE91-F7AE-499C-ABA9-F92D1397B873}" type="parTrans" cxnId="{3421E148-BC13-42E9-BC8D-779559E2EE0A}">
      <dgm:prSet/>
      <dgm:spPr/>
      <dgm:t>
        <a:bodyPr/>
        <a:lstStyle/>
        <a:p>
          <a:endParaRPr lang="en-US" b="1"/>
        </a:p>
      </dgm:t>
    </dgm:pt>
    <dgm:pt modelId="{F07954C2-AFE4-4B48-BD5B-B2F3C29A3748}" type="sibTrans" cxnId="{3421E148-BC13-42E9-BC8D-779559E2EE0A}">
      <dgm:prSet/>
      <dgm:spPr/>
      <dgm:t>
        <a:bodyPr/>
        <a:lstStyle/>
        <a:p>
          <a:endParaRPr lang="en-US" b="1"/>
        </a:p>
      </dgm:t>
    </dgm:pt>
    <dgm:pt modelId="{72B9B930-E8EE-40ED-8F6D-CB87F566F924}" type="pres">
      <dgm:prSet presAssocID="{C3D298FE-C551-4935-8000-1686741DE718}" presName="CompostProcess" presStyleCnt="0">
        <dgm:presLayoutVars>
          <dgm:dir/>
          <dgm:resizeHandles val="exact"/>
        </dgm:presLayoutVars>
      </dgm:prSet>
      <dgm:spPr/>
    </dgm:pt>
    <dgm:pt modelId="{468C79AE-ADDD-4438-B981-DA48BF2558A2}" type="pres">
      <dgm:prSet presAssocID="{C3D298FE-C551-4935-8000-1686741DE718}" presName="arrow" presStyleLbl="bgShp" presStyleIdx="0" presStyleCnt="1" custLinFactNeighborX="-1471"/>
      <dgm:spPr/>
    </dgm:pt>
    <dgm:pt modelId="{2D400E31-D832-43DD-9E1E-6B0B154F4DBA}" type="pres">
      <dgm:prSet presAssocID="{C3D298FE-C551-4935-8000-1686741DE718}" presName="linearProcess" presStyleCnt="0"/>
      <dgm:spPr/>
    </dgm:pt>
    <dgm:pt modelId="{FFC0406E-667A-405E-9D2B-995D1527AADD}" type="pres">
      <dgm:prSet presAssocID="{183B116A-AD22-48BA-A585-1F361FF03A38}" presName="textNode" presStyleLbl="node1" presStyleIdx="0" presStyleCnt="3">
        <dgm:presLayoutVars>
          <dgm:bulletEnabled val="1"/>
        </dgm:presLayoutVars>
      </dgm:prSet>
      <dgm:spPr/>
      <dgm:t>
        <a:bodyPr/>
        <a:lstStyle/>
        <a:p>
          <a:endParaRPr lang="en-US"/>
        </a:p>
      </dgm:t>
    </dgm:pt>
    <dgm:pt modelId="{0F7C7A9A-49F4-4554-91BB-1F6081B99A8A}" type="pres">
      <dgm:prSet presAssocID="{0AFA0925-71A0-4442-98E8-780161BECD5D}" presName="sibTrans" presStyleCnt="0"/>
      <dgm:spPr/>
    </dgm:pt>
    <dgm:pt modelId="{C4B4D0A0-1C3B-45DF-91DB-6E51CE554EA5}" type="pres">
      <dgm:prSet presAssocID="{60A7EB7F-D362-44C9-9716-2F3290770690}" presName="textNode" presStyleLbl="node1" presStyleIdx="1" presStyleCnt="3">
        <dgm:presLayoutVars>
          <dgm:bulletEnabled val="1"/>
        </dgm:presLayoutVars>
      </dgm:prSet>
      <dgm:spPr/>
      <dgm:t>
        <a:bodyPr/>
        <a:lstStyle/>
        <a:p>
          <a:endParaRPr lang="en-US"/>
        </a:p>
      </dgm:t>
    </dgm:pt>
    <dgm:pt modelId="{9239BD1A-5DBC-41FB-9FE2-AEDE484834AB}" type="pres">
      <dgm:prSet presAssocID="{E25EC72E-D57D-47EC-8CCE-660FAD55AE20}" presName="sibTrans" presStyleCnt="0"/>
      <dgm:spPr/>
    </dgm:pt>
    <dgm:pt modelId="{04174D9C-8068-49CE-B05C-88E1498ABAA6}" type="pres">
      <dgm:prSet presAssocID="{5DD32FCD-1D5E-4E58-8821-AC6AD5688184}" presName="textNode" presStyleLbl="node1" presStyleIdx="2" presStyleCnt="3">
        <dgm:presLayoutVars>
          <dgm:bulletEnabled val="1"/>
        </dgm:presLayoutVars>
      </dgm:prSet>
      <dgm:spPr/>
      <dgm:t>
        <a:bodyPr/>
        <a:lstStyle/>
        <a:p>
          <a:endParaRPr lang="en-US"/>
        </a:p>
      </dgm:t>
    </dgm:pt>
  </dgm:ptLst>
  <dgm:cxnLst>
    <dgm:cxn modelId="{3421E148-BC13-42E9-BC8D-779559E2EE0A}" srcId="{C3D298FE-C551-4935-8000-1686741DE718}" destId="{5DD32FCD-1D5E-4E58-8821-AC6AD5688184}" srcOrd="2" destOrd="0" parTransId="{46D4EE91-F7AE-499C-ABA9-F92D1397B873}" sibTransId="{F07954C2-AFE4-4B48-BD5B-B2F3C29A3748}"/>
    <dgm:cxn modelId="{36D51075-6C05-415B-A0B5-A186239C1FD5}" type="presOf" srcId="{183B116A-AD22-48BA-A585-1F361FF03A38}" destId="{FFC0406E-667A-405E-9D2B-995D1527AADD}" srcOrd="0" destOrd="0" presId="urn:microsoft.com/office/officeart/2005/8/layout/hProcess9"/>
    <dgm:cxn modelId="{004E8F69-074F-4D80-8931-3EC297D51A49}" type="presOf" srcId="{5DD32FCD-1D5E-4E58-8821-AC6AD5688184}" destId="{04174D9C-8068-49CE-B05C-88E1498ABAA6}" srcOrd="0" destOrd="0" presId="urn:microsoft.com/office/officeart/2005/8/layout/hProcess9"/>
    <dgm:cxn modelId="{9A19023E-659A-4BD8-9876-721A83398D39}" srcId="{C3D298FE-C551-4935-8000-1686741DE718}" destId="{183B116A-AD22-48BA-A585-1F361FF03A38}" srcOrd="0" destOrd="0" parTransId="{08BC8971-EFA9-4235-B13B-280498E236F4}" sibTransId="{0AFA0925-71A0-4442-98E8-780161BECD5D}"/>
    <dgm:cxn modelId="{07490BC4-80E8-4981-A1D4-BE7C32E1B25A}" type="presOf" srcId="{60A7EB7F-D362-44C9-9716-2F3290770690}" destId="{C4B4D0A0-1C3B-45DF-91DB-6E51CE554EA5}" srcOrd="0" destOrd="0" presId="urn:microsoft.com/office/officeart/2005/8/layout/hProcess9"/>
    <dgm:cxn modelId="{810E0D57-B1E2-4658-A89E-E03310C831A6}" type="presOf" srcId="{C3D298FE-C551-4935-8000-1686741DE718}" destId="{72B9B930-E8EE-40ED-8F6D-CB87F566F924}" srcOrd="0" destOrd="0" presId="urn:microsoft.com/office/officeart/2005/8/layout/hProcess9"/>
    <dgm:cxn modelId="{B7170FD5-EE4C-4121-866A-387A28E52855}" srcId="{C3D298FE-C551-4935-8000-1686741DE718}" destId="{60A7EB7F-D362-44C9-9716-2F3290770690}" srcOrd="1" destOrd="0" parTransId="{66623F22-B152-4A7C-B2C5-F2BC9C1D6886}" sibTransId="{E25EC72E-D57D-47EC-8CCE-660FAD55AE20}"/>
    <dgm:cxn modelId="{296FF722-58BF-4609-AC66-42B8AF0836EA}" type="presParOf" srcId="{72B9B930-E8EE-40ED-8F6D-CB87F566F924}" destId="{468C79AE-ADDD-4438-B981-DA48BF2558A2}" srcOrd="0" destOrd="0" presId="urn:microsoft.com/office/officeart/2005/8/layout/hProcess9"/>
    <dgm:cxn modelId="{81385652-E793-480B-858C-0A3402F09DD2}" type="presParOf" srcId="{72B9B930-E8EE-40ED-8F6D-CB87F566F924}" destId="{2D400E31-D832-43DD-9E1E-6B0B154F4DBA}" srcOrd="1" destOrd="0" presId="urn:microsoft.com/office/officeart/2005/8/layout/hProcess9"/>
    <dgm:cxn modelId="{20757F0D-6490-4A30-B2F5-772A7E5430BA}" type="presParOf" srcId="{2D400E31-D832-43DD-9E1E-6B0B154F4DBA}" destId="{FFC0406E-667A-405E-9D2B-995D1527AADD}" srcOrd="0" destOrd="0" presId="urn:microsoft.com/office/officeart/2005/8/layout/hProcess9"/>
    <dgm:cxn modelId="{AADCE000-2B6B-487C-A561-1E1FF3FE8AE4}" type="presParOf" srcId="{2D400E31-D832-43DD-9E1E-6B0B154F4DBA}" destId="{0F7C7A9A-49F4-4554-91BB-1F6081B99A8A}" srcOrd="1" destOrd="0" presId="urn:microsoft.com/office/officeart/2005/8/layout/hProcess9"/>
    <dgm:cxn modelId="{37EAED2F-0157-4C64-986D-1196E89CE38C}" type="presParOf" srcId="{2D400E31-D832-43DD-9E1E-6B0B154F4DBA}" destId="{C4B4D0A0-1C3B-45DF-91DB-6E51CE554EA5}" srcOrd="2" destOrd="0" presId="urn:microsoft.com/office/officeart/2005/8/layout/hProcess9"/>
    <dgm:cxn modelId="{54F65A73-02EE-453E-9A1B-44C0337A05BA}" type="presParOf" srcId="{2D400E31-D832-43DD-9E1E-6B0B154F4DBA}" destId="{9239BD1A-5DBC-41FB-9FE2-AEDE484834AB}" srcOrd="3" destOrd="0" presId="urn:microsoft.com/office/officeart/2005/8/layout/hProcess9"/>
    <dgm:cxn modelId="{3D57F25F-15BF-4F5F-8DDC-EF3BF7EF0340}" type="presParOf" srcId="{2D400E31-D832-43DD-9E1E-6B0B154F4DBA}" destId="{04174D9C-8068-49CE-B05C-88E1498ABAA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DC9E4E-273A-4A51-8917-22415253CB84}" type="doc">
      <dgm:prSet loTypeId="urn:microsoft.com/office/officeart/2005/8/layout/pyramid2" loCatId="list" qsTypeId="urn:microsoft.com/office/officeart/2005/8/quickstyle/simple1" qsCatId="simple" csTypeId="urn:microsoft.com/office/officeart/2005/8/colors/accent1_2" csCatId="accent1" phldr="1"/>
      <dgm:spPr/>
    </dgm:pt>
    <dgm:pt modelId="{9192FD80-DDCF-4A55-8079-8557AFAB764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Principled</a:t>
          </a:r>
          <a:endParaRPr lang="en-US" dirty="0"/>
        </a:p>
      </dgm:t>
    </dgm:pt>
    <dgm:pt modelId="{D69826D4-D04A-4A22-A89A-E57745E5F5C8}" type="parTrans" cxnId="{94BFA5CF-1310-4372-A895-BA4EE976A619}">
      <dgm:prSet/>
      <dgm:spPr/>
      <dgm:t>
        <a:bodyPr/>
        <a:lstStyle/>
        <a:p>
          <a:endParaRPr lang="en-US"/>
        </a:p>
      </dgm:t>
    </dgm:pt>
    <dgm:pt modelId="{27D95A1B-4938-4C46-8761-CB4ECC9F7F23}" type="sibTrans" cxnId="{94BFA5CF-1310-4372-A895-BA4EE976A619}">
      <dgm:prSet/>
      <dgm:spPr/>
      <dgm:t>
        <a:bodyPr/>
        <a:lstStyle/>
        <a:p>
          <a:endParaRPr lang="en-US"/>
        </a:p>
      </dgm:t>
    </dgm:pt>
    <dgm:pt modelId="{78756E1C-2D10-46A6-A392-F84C82A734C7}">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Conventional</a:t>
          </a:r>
          <a:endParaRPr lang="en-US" dirty="0"/>
        </a:p>
      </dgm:t>
    </dgm:pt>
    <dgm:pt modelId="{894AD908-121D-47C9-84E2-49B50E1DD08C}" type="parTrans" cxnId="{C2C3E28F-8EEC-42BE-BDC9-A5E615B39671}">
      <dgm:prSet/>
      <dgm:spPr/>
      <dgm:t>
        <a:bodyPr/>
        <a:lstStyle/>
        <a:p>
          <a:endParaRPr lang="en-US"/>
        </a:p>
      </dgm:t>
    </dgm:pt>
    <dgm:pt modelId="{885617E9-885C-4B0C-B478-588B83E5F113}" type="sibTrans" cxnId="{C2C3E28F-8EEC-42BE-BDC9-A5E615B39671}">
      <dgm:prSet/>
      <dgm:spPr/>
      <dgm:t>
        <a:bodyPr/>
        <a:lstStyle/>
        <a:p>
          <a:endParaRPr lang="en-US"/>
        </a:p>
      </dgm:t>
    </dgm:pt>
    <dgm:pt modelId="{B2C30976-C988-49DA-A752-2143B50BFBDA}">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Pre-conventional</a:t>
          </a:r>
          <a:endParaRPr lang="en-US" dirty="0"/>
        </a:p>
      </dgm:t>
    </dgm:pt>
    <dgm:pt modelId="{96AEC26D-9AE3-4ABD-8E29-FB46E618F662}" type="parTrans" cxnId="{D6B89C5F-B63A-4800-ADD4-24E7C7C00583}">
      <dgm:prSet/>
      <dgm:spPr/>
      <dgm:t>
        <a:bodyPr/>
        <a:lstStyle/>
        <a:p>
          <a:endParaRPr lang="en-US"/>
        </a:p>
      </dgm:t>
    </dgm:pt>
    <dgm:pt modelId="{D7A99D76-A8A2-4CAE-A546-BD83E471809E}" type="sibTrans" cxnId="{D6B89C5F-B63A-4800-ADD4-24E7C7C00583}">
      <dgm:prSet/>
      <dgm:spPr/>
      <dgm:t>
        <a:bodyPr/>
        <a:lstStyle/>
        <a:p>
          <a:endParaRPr lang="en-US"/>
        </a:p>
      </dgm:t>
    </dgm:pt>
    <dgm:pt modelId="{F71E60F7-45B8-4C8F-B1AB-A29BF8E13806}" type="pres">
      <dgm:prSet presAssocID="{E2DC9E4E-273A-4A51-8917-22415253CB84}" presName="compositeShape" presStyleCnt="0">
        <dgm:presLayoutVars>
          <dgm:dir/>
          <dgm:resizeHandles/>
        </dgm:presLayoutVars>
      </dgm:prSet>
      <dgm:spPr/>
    </dgm:pt>
    <dgm:pt modelId="{D6173E39-F9B4-420B-AD5D-35C7EB429251}" type="pres">
      <dgm:prSet presAssocID="{E2DC9E4E-273A-4A51-8917-22415253CB84}" presName="pyramid" presStyleLbl="node1" presStyleIdx="0" presStyleCnt="1"/>
      <dgm:spPr/>
    </dgm:pt>
    <dgm:pt modelId="{99CA5AC0-98B1-4D98-BA8A-5C51389B7810}" type="pres">
      <dgm:prSet presAssocID="{E2DC9E4E-273A-4A51-8917-22415253CB84}" presName="theList" presStyleCnt="0"/>
      <dgm:spPr/>
    </dgm:pt>
    <dgm:pt modelId="{342FD318-818F-4892-BACD-A769D10B06C9}" type="pres">
      <dgm:prSet presAssocID="{9192FD80-DDCF-4A55-8079-8557AFAB764A}" presName="aNode" presStyleLbl="fgAcc1" presStyleIdx="0" presStyleCnt="3">
        <dgm:presLayoutVars>
          <dgm:bulletEnabled val="1"/>
        </dgm:presLayoutVars>
      </dgm:prSet>
      <dgm:spPr/>
      <dgm:t>
        <a:bodyPr/>
        <a:lstStyle/>
        <a:p>
          <a:endParaRPr lang="en-US"/>
        </a:p>
      </dgm:t>
    </dgm:pt>
    <dgm:pt modelId="{ED50B342-7949-436E-A949-1B5B2719BEF2}" type="pres">
      <dgm:prSet presAssocID="{9192FD80-DDCF-4A55-8079-8557AFAB764A}" presName="aSpace" presStyleCnt="0"/>
      <dgm:spPr/>
    </dgm:pt>
    <dgm:pt modelId="{6184F35C-165E-4349-8F3E-216C3CA89DA8}" type="pres">
      <dgm:prSet presAssocID="{78756E1C-2D10-46A6-A392-F84C82A734C7}" presName="aNode" presStyleLbl="fgAcc1" presStyleIdx="1" presStyleCnt="3">
        <dgm:presLayoutVars>
          <dgm:bulletEnabled val="1"/>
        </dgm:presLayoutVars>
      </dgm:prSet>
      <dgm:spPr/>
      <dgm:t>
        <a:bodyPr/>
        <a:lstStyle/>
        <a:p>
          <a:endParaRPr lang="en-US"/>
        </a:p>
      </dgm:t>
    </dgm:pt>
    <dgm:pt modelId="{EC29E0BE-233A-422F-85C9-176E6DA6BD25}" type="pres">
      <dgm:prSet presAssocID="{78756E1C-2D10-46A6-A392-F84C82A734C7}" presName="aSpace" presStyleCnt="0"/>
      <dgm:spPr/>
    </dgm:pt>
    <dgm:pt modelId="{573F3594-4354-467F-9398-CB914444521D}" type="pres">
      <dgm:prSet presAssocID="{B2C30976-C988-49DA-A752-2143B50BFBDA}" presName="aNode" presStyleLbl="fgAcc1" presStyleIdx="2" presStyleCnt="3">
        <dgm:presLayoutVars>
          <dgm:bulletEnabled val="1"/>
        </dgm:presLayoutVars>
      </dgm:prSet>
      <dgm:spPr/>
      <dgm:t>
        <a:bodyPr/>
        <a:lstStyle/>
        <a:p>
          <a:endParaRPr lang="en-US"/>
        </a:p>
      </dgm:t>
    </dgm:pt>
    <dgm:pt modelId="{9845CF15-9333-4905-9858-A87DC55844A8}" type="pres">
      <dgm:prSet presAssocID="{B2C30976-C988-49DA-A752-2143B50BFBDA}" presName="aSpace" presStyleCnt="0"/>
      <dgm:spPr/>
    </dgm:pt>
  </dgm:ptLst>
  <dgm:cxnLst>
    <dgm:cxn modelId="{1BEDB009-3B6D-4F66-98A7-9F48BA4126F8}" type="presOf" srcId="{78756E1C-2D10-46A6-A392-F84C82A734C7}" destId="{6184F35C-165E-4349-8F3E-216C3CA89DA8}" srcOrd="0" destOrd="0" presId="urn:microsoft.com/office/officeart/2005/8/layout/pyramid2"/>
    <dgm:cxn modelId="{6CB34275-8220-4632-B853-E13573EF6CC6}" type="presOf" srcId="{B2C30976-C988-49DA-A752-2143B50BFBDA}" destId="{573F3594-4354-467F-9398-CB914444521D}" srcOrd="0" destOrd="0" presId="urn:microsoft.com/office/officeart/2005/8/layout/pyramid2"/>
    <dgm:cxn modelId="{197A62DB-747D-4759-BB0E-55FE0ADB6544}" type="presOf" srcId="{E2DC9E4E-273A-4A51-8917-22415253CB84}" destId="{F71E60F7-45B8-4C8F-B1AB-A29BF8E13806}" srcOrd="0" destOrd="0" presId="urn:microsoft.com/office/officeart/2005/8/layout/pyramid2"/>
    <dgm:cxn modelId="{D6B89C5F-B63A-4800-ADD4-24E7C7C00583}" srcId="{E2DC9E4E-273A-4A51-8917-22415253CB84}" destId="{B2C30976-C988-49DA-A752-2143B50BFBDA}" srcOrd="2" destOrd="0" parTransId="{96AEC26D-9AE3-4ABD-8E29-FB46E618F662}" sibTransId="{D7A99D76-A8A2-4CAE-A546-BD83E471809E}"/>
    <dgm:cxn modelId="{94BFA5CF-1310-4372-A895-BA4EE976A619}" srcId="{E2DC9E4E-273A-4A51-8917-22415253CB84}" destId="{9192FD80-DDCF-4A55-8079-8557AFAB764A}" srcOrd="0" destOrd="0" parTransId="{D69826D4-D04A-4A22-A89A-E57745E5F5C8}" sibTransId="{27D95A1B-4938-4C46-8761-CB4ECC9F7F23}"/>
    <dgm:cxn modelId="{C2C3E28F-8EEC-42BE-BDC9-A5E615B39671}" srcId="{E2DC9E4E-273A-4A51-8917-22415253CB84}" destId="{78756E1C-2D10-46A6-A392-F84C82A734C7}" srcOrd="1" destOrd="0" parTransId="{894AD908-121D-47C9-84E2-49B50E1DD08C}" sibTransId="{885617E9-885C-4B0C-B478-588B83E5F113}"/>
    <dgm:cxn modelId="{E7553614-A840-4B1B-9C73-F5B72D17EEDB}" type="presOf" srcId="{9192FD80-DDCF-4A55-8079-8557AFAB764A}" destId="{342FD318-818F-4892-BACD-A769D10B06C9}" srcOrd="0" destOrd="0" presId="urn:microsoft.com/office/officeart/2005/8/layout/pyramid2"/>
    <dgm:cxn modelId="{707829C7-6C1F-42DA-9EFD-329B96364CED}" type="presParOf" srcId="{F71E60F7-45B8-4C8F-B1AB-A29BF8E13806}" destId="{D6173E39-F9B4-420B-AD5D-35C7EB429251}" srcOrd="0" destOrd="0" presId="urn:microsoft.com/office/officeart/2005/8/layout/pyramid2"/>
    <dgm:cxn modelId="{1EE0DCD0-7FB7-4FDE-B34D-D89A71B352BE}" type="presParOf" srcId="{F71E60F7-45B8-4C8F-B1AB-A29BF8E13806}" destId="{99CA5AC0-98B1-4D98-BA8A-5C51389B7810}" srcOrd="1" destOrd="0" presId="urn:microsoft.com/office/officeart/2005/8/layout/pyramid2"/>
    <dgm:cxn modelId="{0E7DAC03-1FF0-43C0-9C0C-850C4E42DC6F}" type="presParOf" srcId="{99CA5AC0-98B1-4D98-BA8A-5C51389B7810}" destId="{342FD318-818F-4892-BACD-A769D10B06C9}" srcOrd="0" destOrd="0" presId="urn:microsoft.com/office/officeart/2005/8/layout/pyramid2"/>
    <dgm:cxn modelId="{8DE16174-A27E-4DC1-BF9C-39D787EAB947}" type="presParOf" srcId="{99CA5AC0-98B1-4D98-BA8A-5C51389B7810}" destId="{ED50B342-7949-436E-A949-1B5B2719BEF2}" srcOrd="1" destOrd="0" presId="urn:microsoft.com/office/officeart/2005/8/layout/pyramid2"/>
    <dgm:cxn modelId="{99A5C42F-F452-4E8E-9C3A-3640B94BA8B3}" type="presParOf" srcId="{99CA5AC0-98B1-4D98-BA8A-5C51389B7810}" destId="{6184F35C-165E-4349-8F3E-216C3CA89DA8}" srcOrd="2" destOrd="0" presId="urn:microsoft.com/office/officeart/2005/8/layout/pyramid2"/>
    <dgm:cxn modelId="{E2E5FBA6-64A8-4EBE-B96C-A36AA6D6CC8D}" type="presParOf" srcId="{99CA5AC0-98B1-4D98-BA8A-5C51389B7810}" destId="{EC29E0BE-233A-422F-85C9-176E6DA6BD25}" srcOrd="3" destOrd="0" presId="urn:microsoft.com/office/officeart/2005/8/layout/pyramid2"/>
    <dgm:cxn modelId="{3F3B31B9-E066-4505-9690-486B7A0FE6D7}" type="presParOf" srcId="{99CA5AC0-98B1-4D98-BA8A-5C51389B7810}" destId="{573F3594-4354-467F-9398-CB914444521D}" srcOrd="4" destOrd="0" presId="urn:microsoft.com/office/officeart/2005/8/layout/pyramid2"/>
    <dgm:cxn modelId="{3577674B-6C9F-4A46-8152-C05EB8ADADEB}" type="presParOf" srcId="{99CA5AC0-98B1-4D98-BA8A-5C51389B7810}" destId="{9845CF15-9333-4905-9858-A87DC55844A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E0A6D-2110-4AC5-BC21-7DB03950D698}" type="datetimeFigureOut">
              <a:rPr lang="en-US" smtClean="0"/>
              <a:pPr/>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4729A-F3A7-4BF4-9EDD-2E184387A972}" type="slidenum">
              <a:rPr lang="en-US" smtClean="0"/>
              <a:pPr/>
              <a:t>‹#›</a:t>
            </a:fld>
            <a:endParaRPr lang="en-US"/>
          </a:p>
        </p:txBody>
      </p:sp>
    </p:spTree>
    <p:extLst>
      <p:ext uri="{BB962C8B-B14F-4D97-AF65-F5344CB8AC3E}">
        <p14:creationId xmlns:p14="http://schemas.microsoft.com/office/powerpoint/2010/main" val="254740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4131F673-3944-43D9-924C-97FC5539BF4F}" type="slidenum">
              <a:rPr lang="en-US" smtClean="0"/>
              <a:pPr/>
              <a:t>5</a:t>
            </a:fld>
            <a:endParaRPr lang="en-US"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8612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48131" name="Slide Number Placeholder 3"/>
          <p:cNvSpPr>
            <a:spLocks noGrp="1"/>
          </p:cNvSpPr>
          <p:nvPr>
            <p:ph type="sldNum" sz="quarter" idx="5"/>
          </p:nvPr>
        </p:nvSpPr>
        <p:spPr bwMode="auto">
          <a:noFill/>
          <a:ln>
            <a:miter lim="800000"/>
            <a:headEnd/>
            <a:tailEnd/>
          </a:ln>
        </p:spPr>
        <p:txBody>
          <a:bodyPr/>
          <a:lstStyle/>
          <a:p>
            <a:fld id="{E0EE91CE-3FC2-42EC-BF6A-932566F5B72C}" type="slidenum">
              <a:rPr lang="en-US"/>
              <a:pPr/>
              <a:t>19</a:t>
            </a:fld>
            <a:endParaRPr lang="en-US"/>
          </a:p>
        </p:txBody>
      </p:sp>
    </p:spTree>
    <p:extLst>
      <p:ext uri="{BB962C8B-B14F-4D97-AF65-F5344CB8AC3E}">
        <p14:creationId xmlns:p14="http://schemas.microsoft.com/office/powerpoint/2010/main" val="183207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2FF93017-2642-4BE5-9928-425981B4DC29}" type="slidenum">
              <a:rPr lang="en-US" smtClean="0"/>
              <a:pPr/>
              <a:t>21</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9267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FA690F52-3D44-4BB4-AB50-F60A04D41944}" type="slidenum">
              <a:rPr lang="en-US" smtClean="0"/>
              <a:pPr/>
              <a:t>22</a:t>
            </a:fld>
            <a:endParaRPr lang="en-US"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2377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3D9AF786-02B3-446E-9100-1FE159D24C3E}" type="slidenum">
              <a:rPr lang="en-US" smtClean="0"/>
              <a:pPr/>
              <a:t>23</a:t>
            </a:fld>
            <a:endParaRPr lang="en-US"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7300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E3A3FB-1A3D-4165-A036-7B7D205083E6}" type="slidenum">
              <a:rPr lang="en-US"/>
              <a:pPr/>
              <a:t>26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1875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1BB1575-8364-427D-B141-2F76C168E650}" type="slidenum">
              <a:rPr lang="en-US" smtClean="0"/>
              <a:pPr/>
              <a:t>27</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44037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DF9DD738-9763-4968-AC27-679D053D207D}" type="slidenum">
              <a:rPr lang="en-US" smtClean="0"/>
              <a:pPr/>
              <a:t>28</a:t>
            </a:fld>
            <a:endParaRPr 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08149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3F8A24E4-C17E-4DDA-9088-B38D4851B990}" type="slidenum">
              <a:rPr lang="en-US" smtClean="0"/>
              <a:pPr/>
              <a:t>37</a:t>
            </a:fld>
            <a:endParaRPr lang="en-US"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23632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IFM Title">
    <p:spTree>
      <p:nvGrpSpPr>
        <p:cNvPr id="1" name=""/>
        <p:cNvGrpSpPr/>
        <p:nvPr/>
      </p:nvGrpSpPr>
      <p:grpSpPr>
        <a:xfrm>
          <a:off x="0" y="0"/>
          <a:ext cx="0" cy="0"/>
          <a:chOff x="0" y="0"/>
          <a:chExt cx="0" cy="0"/>
        </a:xfrm>
      </p:grpSpPr>
      <p:pic>
        <p:nvPicPr>
          <p:cNvPr id="5" name="Picture 4" descr="teaching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2971800" y="381000"/>
            <a:ext cx="6172200" cy="2514600"/>
          </a:xfrm>
        </p:spPr>
        <p:txBody>
          <a:bodyPr>
            <a:noAutofit/>
          </a:bodyPr>
          <a:lstStyle>
            <a:lvl1pPr algn="ctr">
              <a:defRPr sz="4000" b="1">
                <a:solidFill>
                  <a:schemeClr val="bg1"/>
                </a:solidFill>
                <a:effectLst/>
                <a:latin typeface="+mj-lt"/>
                <a:cs typeface="Lucida Sans Unicode" pitchFamily="34"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971800" y="5486400"/>
            <a:ext cx="6172200" cy="685800"/>
          </a:xfrm>
        </p:spPr>
        <p:txBody>
          <a:bodyPr>
            <a:normAutofit/>
          </a:bodyPr>
          <a:lstStyle>
            <a:lvl1pPr marL="0" indent="0" algn="ctr">
              <a:buNone/>
              <a:defRPr sz="2800" b="1">
                <a:solidFill>
                  <a:schemeClr val="tx1"/>
                </a:solidFill>
                <a:effectLst/>
                <a:latin typeface="+mj-lt"/>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F07A801A-E621-47B0-87F2-3069D3703A7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lipArt Placeholder 3"/>
          <p:cNvSpPr>
            <a:spLocks noGrp="1"/>
          </p:cNvSpPr>
          <p:nvPr>
            <p:ph type="clipArt" sz="half" idx="2"/>
          </p:nvPr>
        </p:nvSpPr>
        <p:spPr>
          <a:xfrm>
            <a:off x="4648200" y="1600200"/>
            <a:ext cx="4194175" cy="4498975"/>
          </a:xfrm>
        </p:spPr>
        <p:txBody>
          <a:bodyPr/>
          <a:lstStyle/>
          <a:p>
            <a:pPr lvl="0"/>
            <a:endParaRPr lang="en-AU" noProof="0" smtClean="0"/>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3E72B2DE-A941-4EED-8746-D904594DC9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FM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Text Placeholder 6"/>
          <p:cNvSpPr>
            <a:spLocks noGrp="1"/>
          </p:cNvSpPr>
          <p:nvPr>
            <p:ph type="body" sz="quarter" idx="13"/>
          </p:nvPr>
        </p:nvSpPr>
        <p:spPr>
          <a:xfrm>
            <a:off x="381000" y="1371600"/>
            <a:ext cx="8458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IFM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Picture Placeholder 6"/>
          <p:cNvSpPr>
            <a:spLocks noGrp="1"/>
          </p:cNvSpPr>
          <p:nvPr>
            <p:ph type="pic" sz="quarter" idx="13"/>
          </p:nvPr>
        </p:nvSpPr>
        <p:spPr>
          <a:xfrm>
            <a:off x="381000" y="1295400"/>
            <a:ext cx="8382000" cy="4648200"/>
          </a:xfrm>
        </p:spPr>
        <p:txBody>
          <a:bodyPr/>
          <a:lstStyle/>
          <a:p>
            <a:r>
              <a:rPr lang="en-US" dirty="0" smtClean="0"/>
              <a:t>Click icon to add picture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IF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Chart Placeholder 6"/>
          <p:cNvSpPr>
            <a:spLocks noGrp="1"/>
          </p:cNvSpPr>
          <p:nvPr>
            <p:ph type="chart" sz="quarter" idx="13"/>
          </p:nvPr>
        </p:nvSpPr>
        <p:spPr>
          <a:xfrm>
            <a:off x="381000" y="1295400"/>
            <a:ext cx="8458200" cy="4800600"/>
          </a:xfrm>
        </p:spPr>
        <p:txBody>
          <a:bodyPr/>
          <a:lstStyle/>
          <a:p>
            <a:r>
              <a:rPr lang="en-US" dirty="0" smtClean="0"/>
              <a:t>Click icon to add chart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IFM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Table Placeholder 6"/>
          <p:cNvSpPr>
            <a:spLocks noGrp="1"/>
          </p:cNvSpPr>
          <p:nvPr>
            <p:ph type="tbl" sz="quarter" idx="13"/>
          </p:nvPr>
        </p:nvSpPr>
        <p:spPr>
          <a:xfrm>
            <a:off x="381000" y="1371600"/>
            <a:ext cx="8458200" cy="4648200"/>
          </a:xfrm>
        </p:spPr>
        <p:txBody>
          <a:bodyPr/>
          <a:lstStyle/>
          <a:p>
            <a:r>
              <a:rPr lang="en-US" dirty="0" smtClean="0"/>
              <a:t>Click icon to add table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IFM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SmartArt Placeholder 6"/>
          <p:cNvSpPr>
            <a:spLocks noGrp="1"/>
          </p:cNvSpPr>
          <p:nvPr>
            <p:ph type="dgm" sz="quarter" idx="13"/>
          </p:nvPr>
        </p:nvSpPr>
        <p:spPr>
          <a:xfrm>
            <a:off x="381000" y="1295400"/>
            <a:ext cx="8458200" cy="4724400"/>
          </a:xfrm>
        </p:spPr>
        <p:txBody>
          <a:bodyPr/>
          <a:lstStyle/>
          <a:p>
            <a:r>
              <a:rPr lang="en-US" dirty="0" smtClean="0"/>
              <a:t>Click icon to add </a:t>
            </a:r>
            <a:r>
              <a:rPr lang="en-US" dirty="0" err="1" smtClean="0"/>
              <a:t>SmartArt</a:t>
            </a:r>
            <a:r>
              <a:rPr lang="en-US" dirty="0" smtClean="0"/>
              <a:t> graphic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IFM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Media Placeholder 6"/>
          <p:cNvSpPr>
            <a:spLocks noGrp="1"/>
          </p:cNvSpPr>
          <p:nvPr>
            <p:ph type="media" sz="quarter" idx="13"/>
          </p:nvPr>
        </p:nvSpPr>
        <p:spPr>
          <a:xfrm>
            <a:off x="381000" y="1371600"/>
            <a:ext cx="8458200" cy="4724400"/>
          </a:xfrm>
        </p:spPr>
        <p:txBody>
          <a:bodyPr/>
          <a:lstStyle/>
          <a:p>
            <a:r>
              <a:rPr lang="en-US" smtClean="0"/>
              <a:t>Click icon to add media</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IFM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457200" y="1295400"/>
            <a:ext cx="4038600" cy="4724400"/>
          </a:xfrm>
        </p:spPr>
        <p:txBody>
          <a:bodyPr/>
          <a:lstStyle>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8"/>
          <p:cNvSpPr>
            <a:spLocks noGrp="1"/>
          </p:cNvSpPr>
          <p:nvPr>
            <p:ph sz="quarter" idx="14"/>
          </p:nvPr>
        </p:nvSpPr>
        <p:spPr>
          <a:xfrm>
            <a:off x="4648200" y="1295400"/>
            <a:ext cx="4191000" cy="4724400"/>
          </a:xfrm>
        </p:spPr>
        <p:txBody>
          <a:body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teaching2.png"/>
          <p:cNvPicPr>
            <a:picLocks noChangeAspect="1"/>
          </p:cNvPicPr>
          <p:nvPr/>
        </p:nvPicPr>
        <p:blipFill>
          <a:blip r:embed="rId15"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1600200" y="0"/>
            <a:ext cx="7239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371600"/>
            <a:ext cx="8458200" cy="44196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1219200" cy="365125"/>
          </a:xfrm>
          <a:prstGeom prst="rect">
            <a:avLst/>
          </a:prstGeom>
        </p:spPr>
        <p:txBody>
          <a:bodyPr vert="horz" lIns="91440" tIns="45720" rIns="91440" bIns="45720" rtlCol="0" anchor="ctr"/>
          <a:lstStyle>
            <a:lvl1pPr algn="l">
              <a:defRPr sz="1200" b="1">
                <a:solidFill>
                  <a:schemeClr val="bg1"/>
                </a:solidFill>
              </a:defRPr>
            </a:lvl1pPr>
          </a:lstStyle>
          <a:p>
            <a:endParaRPr lang="en-US" dirty="0"/>
          </a:p>
        </p:txBody>
      </p:sp>
      <p:sp>
        <p:nvSpPr>
          <p:cNvPr id="5" name="Footer Placeholder 4"/>
          <p:cNvSpPr>
            <a:spLocks noGrp="1"/>
          </p:cNvSpPr>
          <p:nvPr>
            <p:ph type="ftr" sz="quarter" idx="3"/>
          </p:nvPr>
        </p:nvSpPr>
        <p:spPr>
          <a:xfrm>
            <a:off x="1828800" y="6356350"/>
            <a:ext cx="5715000" cy="365125"/>
          </a:xfrm>
          <a:prstGeom prst="rect">
            <a:avLst/>
          </a:prstGeom>
        </p:spPr>
        <p:txBody>
          <a:bodyPr vert="horz" lIns="91440" tIns="45720" rIns="91440" bIns="45720" rtlCol="0" anchor="ctr"/>
          <a:lstStyle>
            <a:lvl1pPr algn="ctr">
              <a:defRPr sz="1200" b="1">
                <a:solidFill>
                  <a:schemeClr val="bg2">
                    <a:lumMod val="25000"/>
                  </a:schemeClr>
                </a:solidFill>
              </a:defRPr>
            </a:lvl1pPr>
          </a:lstStyle>
          <a:p>
            <a:endParaRPr lang="en-US" dirty="0"/>
          </a:p>
        </p:txBody>
      </p:sp>
      <p:sp>
        <p:nvSpPr>
          <p:cNvPr id="6" name="Slide Number Placeholder 5"/>
          <p:cNvSpPr>
            <a:spLocks noGrp="1"/>
          </p:cNvSpPr>
          <p:nvPr>
            <p:ph type="sldNum" sz="quarter" idx="4"/>
          </p:nvPr>
        </p:nvSpPr>
        <p:spPr>
          <a:xfrm>
            <a:off x="7696200" y="6356350"/>
            <a:ext cx="1143000" cy="365125"/>
          </a:xfrm>
          <a:prstGeom prst="rect">
            <a:avLst/>
          </a:prstGeom>
        </p:spPr>
        <p:txBody>
          <a:bodyPr vert="horz" lIns="91440" tIns="45720" rIns="91440" bIns="45720" rtlCol="0" anchor="ctr"/>
          <a:lstStyle>
            <a:lvl1pPr algn="r">
              <a:defRPr sz="1200" b="1">
                <a:solidFill>
                  <a:schemeClr val="bg2">
                    <a:lumMod val="25000"/>
                  </a:schemeClr>
                </a:solidFill>
              </a:defRPr>
            </a:lvl1pPr>
          </a:lstStyle>
          <a:p>
            <a:fld id="{9817CA3E-9AE2-435A-93A7-845572575AF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spcBef>
          <a:spcPct val="0"/>
        </a:spcBef>
        <a:buNone/>
        <a:defRPr sz="4000" b="1" kern="1200">
          <a:solidFill>
            <a:srgbClr val="663300"/>
          </a:solidFill>
          <a:latin typeface="+mj-lt"/>
          <a:ea typeface="+mj-ea"/>
          <a:cs typeface="Tahoma" pitchFamily="34" charset="0"/>
        </a:defRPr>
      </a:lvl1pPr>
    </p:titleStyle>
    <p:bodyStyle>
      <a:lvl1pPr marL="576263" indent="-576263" algn="l" defTabSz="914400" rtl="0" eaLnBrk="1" latinLnBrk="0" hangingPunct="1">
        <a:spcBef>
          <a:spcPct val="20000"/>
        </a:spcBef>
        <a:buClr>
          <a:srgbClr val="C00000"/>
        </a:buClr>
        <a:buFont typeface="Wingdings" pitchFamily="2" charset="2"/>
        <a:buChar char=""/>
        <a:defRPr sz="3200" b="1" kern="1200">
          <a:solidFill>
            <a:srgbClr val="002060"/>
          </a:solidFill>
          <a:latin typeface="+mj-lt"/>
          <a:ea typeface="+mn-ea"/>
          <a:cs typeface="Tahoma" pitchFamily="34" charset="0"/>
        </a:defRPr>
      </a:lvl1pPr>
      <a:lvl2pPr marL="1139825" indent="-563563" algn="l" defTabSz="914400" rtl="0" eaLnBrk="1" latinLnBrk="0" hangingPunct="1">
        <a:spcBef>
          <a:spcPct val="20000"/>
        </a:spcBef>
        <a:buClr>
          <a:srgbClr val="C00000"/>
        </a:buClr>
        <a:buFont typeface="Wingdings" pitchFamily="2" charset="2"/>
        <a:buChar char=""/>
        <a:defRPr sz="2800" b="1" kern="1200">
          <a:solidFill>
            <a:srgbClr val="002060"/>
          </a:solidFill>
          <a:latin typeface="+mj-lt"/>
          <a:ea typeface="+mn-ea"/>
          <a:cs typeface="Tahoma" pitchFamily="34" charset="0"/>
        </a:defRPr>
      </a:lvl2pPr>
      <a:lvl3pPr marL="1428750" indent="-288925" algn="l" defTabSz="914400" rtl="0" eaLnBrk="1" latinLnBrk="0" hangingPunct="1">
        <a:spcBef>
          <a:spcPct val="20000"/>
        </a:spcBef>
        <a:buClr>
          <a:srgbClr val="C00000"/>
        </a:buClr>
        <a:buFont typeface="Wingdings" pitchFamily="2" charset="2"/>
        <a:buChar char="Ä"/>
        <a:defRPr sz="2400" b="1" kern="1200">
          <a:solidFill>
            <a:srgbClr val="002060"/>
          </a:solidFill>
          <a:latin typeface="+mj-lt"/>
          <a:ea typeface="+mn-ea"/>
          <a:cs typeface="Tahoma" pitchFamily="34" charset="0"/>
        </a:defRPr>
      </a:lvl3pPr>
      <a:lvl4pPr marL="1766888" indent="-338138" algn="l" defTabSz="914400" rtl="0" eaLnBrk="1" latinLnBrk="0" hangingPunct="1">
        <a:spcBef>
          <a:spcPct val="20000"/>
        </a:spcBef>
        <a:buClr>
          <a:srgbClr val="C00000"/>
        </a:buClr>
        <a:buFont typeface="Wingdings" pitchFamily="2" charset="2"/>
        <a:buChar char="Ä"/>
        <a:defRPr sz="2000" b="1" kern="1200">
          <a:solidFill>
            <a:srgbClr val="002060"/>
          </a:solidFill>
          <a:latin typeface="+mj-lt"/>
          <a:ea typeface="+mn-ea"/>
          <a:cs typeface="Tahoma" pitchFamily="34" charset="0"/>
        </a:defRPr>
      </a:lvl4pPr>
      <a:lvl5pPr marL="2166938" indent="-400050" algn="l" defTabSz="914400" rtl="0" eaLnBrk="1" latinLnBrk="0" hangingPunct="1">
        <a:spcBef>
          <a:spcPct val="20000"/>
        </a:spcBef>
        <a:buClr>
          <a:srgbClr val="003F75"/>
        </a:buClr>
        <a:buFont typeface="Arial" pitchFamily="34" charset="0"/>
        <a:buChar char="»"/>
        <a:defRPr sz="1800" b="1" kern="1200">
          <a:solidFill>
            <a:schemeClr val="tx1"/>
          </a:solidFill>
          <a:latin typeface="Georgia"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4294967295"/>
          </p:nvPr>
        </p:nvSpPr>
        <p:spPr>
          <a:xfrm>
            <a:off x="5715000" y="6305550"/>
            <a:ext cx="2895600" cy="476250"/>
          </a:xfrm>
          <a:prstGeom prst="rect">
            <a:avLst/>
          </a:prstGeom>
        </p:spPr>
        <p:txBody>
          <a:bodyPr/>
          <a:lstStyle/>
          <a:p>
            <a:pPr>
              <a:defRPr/>
            </a:pPr>
            <a:r>
              <a:rPr lang="en-US" dirty="0"/>
              <a:t>Ethics  in Management</a:t>
            </a:r>
          </a:p>
        </p:txBody>
      </p:sp>
      <p:sp>
        <p:nvSpPr>
          <p:cNvPr id="6" name="Rectangle 10"/>
          <p:cNvSpPr>
            <a:spLocks noGrp="1" noChangeArrowheads="1"/>
          </p:cNvSpPr>
          <p:nvPr>
            <p:ph type="sldNum" sz="quarter" idx="4294967295"/>
          </p:nvPr>
        </p:nvSpPr>
        <p:spPr>
          <a:xfrm>
            <a:off x="8613648" y="6305550"/>
            <a:ext cx="457200" cy="476250"/>
          </a:xfrm>
          <a:prstGeom prst="rect">
            <a:avLst/>
          </a:prstGeom>
        </p:spPr>
        <p:txBody>
          <a:bodyPr/>
          <a:lstStyle/>
          <a:p>
            <a:pPr>
              <a:defRPr/>
            </a:pPr>
            <a:fld id="{AC83A9EF-CB57-4C27-8E82-EF1D8B8BAB11}" type="slidenum">
              <a:rPr lang="en-US"/>
              <a:pPr>
                <a:defRPr/>
              </a:pPr>
              <a:t>1</a:t>
            </a:fld>
            <a:endParaRPr lang="en-US" dirty="0"/>
          </a:p>
        </p:txBody>
      </p:sp>
      <p:sp>
        <p:nvSpPr>
          <p:cNvPr id="6148" name="Rectangle 2"/>
          <p:cNvSpPr>
            <a:spLocks noGrp="1" noChangeArrowheads="1"/>
          </p:cNvSpPr>
          <p:nvPr>
            <p:ph type="ctrTitle"/>
          </p:nvPr>
        </p:nvSpPr>
        <p:spPr/>
        <p:txBody>
          <a:bodyPr/>
          <a:lstStyle/>
          <a:p>
            <a:pPr eaLnBrk="1" hangingPunct="1"/>
            <a:r>
              <a:rPr lang="en-US" dirty="0" smtClean="0"/>
              <a:t>Stages of Moral Development</a:t>
            </a:r>
          </a:p>
        </p:txBody>
      </p:sp>
      <p:sp>
        <p:nvSpPr>
          <p:cNvPr id="6149" name="Rectangle 3"/>
          <p:cNvSpPr>
            <a:spLocks noGrp="1" noChangeArrowheads="1"/>
          </p:cNvSpPr>
          <p:nvPr>
            <p:ph type="subTitle" idx="1"/>
          </p:nvPr>
        </p:nvSpPr>
        <p:spPr>
          <a:xfrm>
            <a:off x="1295400" y="3429000"/>
            <a:ext cx="7239000" cy="2286000"/>
          </a:xfrm>
        </p:spPr>
        <p:txBody>
          <a:bodyPr>
            <a:normAutofit/>
          </a:bodyPr>
          <a:lstStyle/>
          <a:p>
            <a:pPr eaLnBrk="1" hangingPunct="1"/>
            <a:r>
              <a:rPr lang="en-US" sz="4000" b="1" dirty="0" smtClean="0"/>
              <a:t>By</a:t>
            </a:r>
          </a:p>
          <a:p>
            <a:pPr eaLnBrk="1" hangingPunct="1"/>
            <a:r>
              <a:rPr lang="en-US" sz="4000" b="1" dirty="0" smtClean="0"/>
              <a:t>Prof. Parul Rishi, </a:t>
            </a:r>
            <a:r>
              <a:rPr lang="en-US" sz="2400" b="1" dirty="0" smtClean="0"/>
              <a:t>PhD, Psychology</a:t>
            </a:r>
          </a:p>
          <a:p>
            <a:r>
              <a:rPr lang="en-US" sz="2400" dirty="0" smtClean="0"/>
              <a:t>Faculty of HRM, IIFM, Bhopal</a:t>
            </a:r>
          </a:p>
          <a:p>
            <a:r>
              <a:rPr lang="en-US" sz="2200" dirty="0" smtClean="0"/>
              <a:t>(Ministry of Environment Forest and Climate Change, </a:t>
            </a:r>
            <a:r>
              <a:rPr lang="en-US" sz="2200" dirty="0" err="1" smtClean="0"/>
              <a:t>GoI</a:t>
            </a:r>
            <a:r>
              <a:rPr lang="en-US" sz="2200" dirty="0" smtClean="0"/>
              <a:t>)</a:t>
            </a:r>
          </a:p>
          <a:p>
            <a:endParaRPr lang="en-US" sz="2200" dirty="0" smtClean="0"/>
          </a:p>
          <a:p>
            <a:pPr eaLnBrk="1" hangingPunct="1"/>
            <a:endParaRPr lang="en-US" sz="4000" b="1" dirty="0" smtClean="0"/>
          </a:p>
          <a:p>
            <a:pPr eaLnBrk="1" hangingPunct="1"/>
            <a:endParaRPr lang="en-US" sz="4000" dirty="0" smtClean="0"/>
          </a:p>
        </p:txBody>
      </p:sp>
      <p:sp>
        <p:nvSpPr>
          <p:cNvPr id="7" name="Date Placeholder 6"/>
          <p:cNvSpPr>
            <a:spLocks noGrp="1"/>
          </p:cNvSpPr>
          <p:nvPr>
            <p:ph type="dt" sz="quarter" idx="4294967295"/>
          </p:nvPr>
        </p:nvSpPr>
        <p:spPr>
          <a:xfrm>
            <a:off x="3581400" y="6305550"/>
            <a:ext cx="2133600" cy="476250"/>
          </a:xfrm>
          <a:prstGeom prst="rect">
            <a:avLst/>
          </a:prstGeom>
        </p:spPr>
        <p:txBody>
          <a:bodyPr/>
          <a:lstStyle/>
          <a:p>
            <a:pPr>
              <a:defRPr/>
            </a:pPr>
            <a:fld id="{DED7746C-BF06-40CF-838A-BF8D6649D7FB}" type="datetime1">
              <a:rPr lang="en-US"/>
              <a:pPr>
                <a:defRPr/>
              </a:pPr>
              <a:t>2/16/2016</a:t>
            </a:fld>
            <a:endParaRPr lang="en-US" dirty="0"/>
          </a:p>
        </p:txBody>
      </p:sp>
      <p:sp>
        <p:nvSpPr>
          <p:cNvPr id="6151" name="AutoShape 10"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dirty="0"/>
          </a:p>
        </p:txBody>
      </p:sp>
      <p:sp>
        <p:nvSpPr>
          <p:cNvPr id="6152" name="AutoShape 12"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dirty="0"/>
          </a:p>
        </p:txBody>
      </p:sp>
      <p:pic>
        <p:nvPicPr>
          <p:cNvPr id="9" name="Picture 14" descr="https://encrypted-tbn0.google.com/images?q=tbn:ANd9GcSOyMJZMGc7S2Now7QLbj00DlPzfWrxYJfVN1KHtgskU4NOOik1vw"/>
          <p:cNvPicPr>
            <a:picLocks noChangeAspect="1" noChangeArrowheads="1"/>
          </p:cNvPicPr>
          <p:nvPr/>
        </p:nvPicPr>
        <p:blipFill>
          <a:blip r:embed="rId2" cstate="print"/>
          <a:srcRect/>
          <a:stretch>
            <a:fillRect/>
          </a:stretch>
        </p:blipFill>
        <p:spPr bwMode="auto">
          <a:xfrm>
            <a:off x="1600200" y="2514600"/>
            <a:ext cx="2609850" cy="1219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7313612" cy="2819400"/>
          </a:xfrm>
        </p:spPr>
        <p:txBody>
          <a:bodyPr>
            <a:normAutofit fontScale="90000"/>
          </a:bodyPr>
          <a:lstStyle/>
          <a:p>
            <a:r>
              <a:rPr lang="en-US" b="1" dirty="0" smtClean="0">
                <a:solidFill>
                  <a:schemeClr val="tx1"/>
                </a:solidFill>
              </a:rPr>
              <a:t>Ask your self!</a:t>
            </a:r>
            <a:r>
              <a:rPr lang="en-US" sz="2800" dirty="0" smtClean="0"/>
              <a:t/>
            </a:r>
            <a:br>
              <a:rPr lang="en-US" sz="2800" dirty="0" smtClean="0"/>
            </a:br>
            <a:r>
              <a:rPr lang="en-US" sz="2800" dirty="0" smtClean="0"/>
              <a:t>If you feel a minutest fear in your mind that what will happen if someone knows about it that it is done with some wrong intention? </a:t>
            </a:r>
            <a:br>
              <a:rPr lang="en-US" sz="2800" dirty="0" smtClean="0"/>
            </a:br>
            <a:r>
              <a:rPr lang="en-US" sz="2800" dirty="0" smtClean="0"/>
              <a:t/>
            </a:r>
            <a:br>
              <a:rPr lang="en-US" sz="2800" dirty="0" smtClean="0"/>
            </a:br>
            <a:r>
              <a:rPr lang="en-US" b="1" dirty="0" smtClean="0">
                <a:solidFill>
                  <a:srgbClr val="C00000"/>
                </a:solidFill>
              </a:rPr>
              <a:t>Don’t do it </a:t>
            </a:r>
            <a:r>
              <a:rPr lang="en-US" sz="2800" dirty="0" smtClean="0"/>
              <a:t/>
            </a:r>
            <a:br>
              <a:rPr lang="en-US" sz="2800" dirty="0" smtClean="0"/>
            </a:br>
            <a:r>
              <a:rPr lang="en-US" sz="2800" dirty="0" smtClean="0"/>
              <a:t/>
            </a:r>
            <a:br>
              <a:rPr lang="en-US" sz="2800" dirty="0" smtClean="0"/>
            </a:br>
            <a:r>
              <a:rPr lang="en-US" sz="2800" dirty="0" smtClean="0"/>
              <a:t>considering it as the voice of your conscience to save you.</a:t>
            </a:r>
            <a:br>
              <a:rPr lang="en-US" sz="2800" dirty="0" smtClean="0"/>
            </a:br>
            <a:r>
              <a:rPr lang="en-US" sz="2800" dirty="0" smtClean="0"/>
              <a:t>This is the best check to test whether a </a:t>
            </a:r>
            <a:r>
              <a:rPr lang="en-US" sz="2800" dirty="0" err="1" smtClean="0"/>
              <a:t>behaviour</a:t>
            </a:r>
            <a:r>
              <a:rPr lang="en-US" sz="2800" dirty="0" smtClean="0"/>
              <a:t> is ethical or not</a:t>
            </a:r>
            <a:br>
              <a:rPr lang="en-US" sz="2800" dirty="0" smtClean="0"/>
            </a:br>
            <a:endParaRPr lang="en-US" sz="2800" dirty="0"/>
          </a:p>
        </p:txBody>
      </p:sp>
      <p:sp>
        <p:nvSpPr>
          <p:cNvPr id="3" name="Date Placeholder 2"/>
          <p:cNvSpPr>
            <a:spLocks noGrp="1"/>
          </p:cNvSpPr>
          <p:nvPr>
            <p:ph type="dt" sz="half" idx="10"/>
          </p:nvPr>
        </p:nvSpPr>
        <p:spPr/>
        <p:txBody>
          <a:bodyPr/>
          <a:lstStyle/>
          <a:p>
            <a:pPr>
              <a:defRPr/>
            </a:pPr>
            <a:fld id="{B9F4F5AA-F7C7-42ED-ABD9-71957A346EEA}" type="datetime1">
              <a:rPr lang="en-US" smtClean="0"/>
              <a:pPr>
                <a:defRPr/>
              </a:pPr>
              <a:t>2/16/2016</a:t>
            </a:fld>
            <a:endParaRPr lang="en-US"/>
          </a:p>
        </p:txBody>
      </p:sp>
      <p:sp>
        <p:nvSpPr>
          <p:cNvPr id="4" name="Footer Placeholder 3"/>
          <p:cNvSpPr>
            <a:spLocks noGrp="1"/>
          </p:cNvSpPr>
          <p:nvPr>
            <p:ph type="ftr" sz="quarter" idx="11"/>
          </p:nvPr>
        </p:nvSpPr>
        <p:spPr/>
        <p:txBody>
          <a:bodyPr/>
          <a:lstStyle/>
          <a:p>
            <a:pPr>
              <a:defRPr/>
            </a:pPr>
            <a:r>
              <a:rPr lang="en-US" smtClean="0"/>
              <a:t>Ethics  in Management</a:t>
            </a:r>
            <a:endParaRPr lang="en-US"/>
          </a:p>
        </p:txBody>
      </p:sp>
      <p:sp>
        <p:nvSpPr>
          <p:cNvPr id="5" name="Slide Number Placeholder 4"/>
          <p:cNvSpPr>
            <a:spLocks noGrp="1"/>
          </p:cNvSpPr>
          <p:nvPr>
            <p:ph type="sldNum" sz="quarter" idx="12"/>
          </p:nvPr>
        </p:nvSpPr>
        <p:spPr/>
        <p:txBody>
          <a:bodyPr/>
          <a:lstStyle/>
          <a:p>
            <a:pPr>
              <a:defRPr/>
            </a:pPr>
            <a:fld id="{D67783F2-EDC0-4222-AD49-AB16960337ED}"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6" name="Picture 2" descr="Get run over by steam roller"/>
          <p:cNvPicPr>
            <a:picLocks noChangeAspect="1" noChangeArrowheads="1"/>
          </p:cNvPicPr>
          <p:nvPr/>
        </p:nvPicPr>
        <p:blipFill>
          <a:blip r:embed="rId3" cstate="print"/>
          <a:srcRect/>
          <a:stretch>
            <a:fillRect/>
          </a:stretch>
        </p:blipFill>
        <p:spPr bwMode="auto">
          <a:xfrm>
            <a:off x="1371600" y="1219200"/>
            <a:ext cx="6324600" cy="4343400"/>
          </a:xfrm>
          <a:prstGeom prst="rect">
            <a:avLst/>
          </a:prstGeom>
          <a:solidFill>
            <a:srgbClr val="FFC000"/>
          </a:solidFill>
          <a:ln>
            <a:headEnd/>
            <a:tailEnd/>
          </a:ln>
        </p:spPr>
        <p:style>
          <a:lnRef idx="1">
            <a:schemeClr val="accent2"/>
          </a:lnRef>
          <a:fillRef idx="2">
            <a:schemeClr val="accent2"/>
          </a:fillRef>
          <a:effectRef idx="1">
            <a:schemeClr val="accent2"/>
          </a:effectRef>
          <a:fontRef idx="minor">
            <a:schemeClr val="dk1"/>
          </a:fontRef>
        </p:style>
      </p:pic>
      <p:sp>
        <p:nvSpPr>
          <p:cNvPr id="5" name="Title 4"/>
          <p:cNvSpPr>
            <a:spLocks noGrp="1"/>
          </p:cNvSpPr>
          <p:nvPr>
            <p:ph type="title"/>
          </p:nvPr>
        </p:nvSpPr>
        <p:spPr/>
        <p:txBody>
          <a:bodyPr/>
          <a:lstStyle/>
          <a:p>
            <a:r>
              <a:rPr lang="en-US" dirty="0" smtClean="0"/>
              <a:t>Threats to Morality – </a:t>
            </a:r>
            <a:endParaRPr lang="en-US" dirty="0"/>
          </a:p>
        </p:txBody>
      </p:sp>
      <p:sp>
        <p:nvSpPr>
          <p:cNvPr id="6" name="Rectangle 5"/>
          <p:cNvSpPr/>
          <p:nvPr/>
        </p:nvSpPr>
        <p:spPr>
          <a:xfrm>
            <a:off x="457200" y="5486400"/>
            <a:ext cx="8153400" cy="1077218"/>
          </a:xfrm>
          <a:prstGeom prst="rect">
            <a:avLst/>
          </a:prstGeom>
        </p:spPr>
        <p:txBody>
          <a:bodyPr wrap="square">
            <a:spAutoFit/>
          </a:bodyPr>
          <a:lstStyle/>
          <a:p>
            <a:r>
              <a:rPr lang="en-US" sz="3200" b="1" dirty="0" smtClean="0">
                <a:solidFill>
                  <a:srgbClr val="663300"/>
                </a:solidFill>
                <a:ea typeface="+mj-ea"/>
                <a:cs typeface="Tahoma" pitchFamily="34" charset="0"/>
              </a:rPr>
              <a:t>External Pressures to threat or benefit, Humanitarian concerns, Attitudes and biases…</a:t>
            </a:r>
            <a:endParaRPr lang="en-US" sz="1400" dirty="0"/>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0466"/>
                                        </p:tgtEl>
                                        <p:attrNameLst>
                                          <p:attrName>style.visibility</p:attrName>
                                        </p:attrNameLst>
                                      </p:cBhvr>
                                      <p:to>
                                        <p:strVal val="visible"/>
                                      </p:to>
                                    </p:set>
                                    <p:anim calcmode="lin" valueType="num">
                                      <p:cBhvr additive="base">
                                        <p:cTn id="7" dur="500" fill="hold"/>
                                        <p:tgtEl>
                                          <p:spTgt spid="190466"/>
                                        </p:tgtEl>
                                        <p:attrNameLst>
                                          <p:attrName>ppt_x</p:attrName>
                                        </p:attrNameLst>
                                      </p:cBhvr>
                                      <p:tavLst>
                                        <p:tav tm="0">
                                          <p:val>
                                            <p:strVal val="0-#ppt_w/2"/>
                                          </p:val>
                                        </p:tav>
                                        <p:tav tm="100000">
                                          <p:val>
                                            <p:strVal val="#ppt_x"/>
                                          </p:val>
                                        </p:tav>
                                      </p:tavLst>
                                    </p:anim>
                                    <p:anim calcmode="lin" valueType="num">
                                      <p:cBhvr additive="base">
                                        <p:cTn id="8" dur="500" fill="hold"/>
                                        <p:tgtEl>
                                          <p:spTgt spid="1904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bwMode="auto">
          <a:xfrm>
            <a:off x="1600200" y="381000"/>
            <a:ext cx="6781800" cy="914400"/>
          </a:xfrm>
          <a:prstGeom prst="rect">
            <a:avLst/>
          </a:prstGeom>
          <a:solidFill>
            <a:schemeClr val="accent1"/>
          </a:solidFill>
          <a:ln w="12700" cap="flat" cmpd="sng" algn="ctr">
            <a:solidFill>
              <a:schemeClr val="tx1"/>
            </a:solidFill>
            <a:prstDash val="solid"/>
            <a:miter lim="800000"/>
            <a:headEnd type="none" w="sm" len="sm"/>
            <a:tailEnd type="none" w="sm" len="sm"/>
          </a:ln>
          <a:effectLst/>
        </p:spPr>
        <p:txBody>
          <a:bodyPr vert="horz" wrap="none" lIns="91440" tIns="45720" rIns="91440" bIns="45720" numCol="1" rtlCol="0" anchor="t" anchorCtr="0" compatLnSpc="1">
            <a:prstTxWarp prst="textNoShape">
              <a:avLst/>
            </a:prstTxWarp>
          </a:bodyPr>
          <a:lstStyle/>
          <a:p>
            <a:r>
              <a:rPr lang="en-US" sz="3600" b="1" dirty="0" smtClean="0">
                <a:solidFill>
                  <a:srgbClr val="C00000"/>
                </a:solidFill>
              </a:rPr>
              <a:t>Why it is difficult to be ethical??</a:t>
            </a:r>
            <a:endParaRPr kumimoji="0" lang="en-US" sz="3600" b="1" i="0" u="none" strike="noStrike" cap="none" normalizeH="0" baseline="0" dirty="0" smtClean="0">
              <a:ln>
                <a:noFill/>
              </a:ln>
              <a:solidFill>
                <a:srgbClr val="C00000"/>
              </a:solidFill>
              <a:effectLst/>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a:t>
            </a:r>
            <a:r>
              <a:rPr lang="en-US" dirty="0" err="1" smtClean="0"/>
              <a:t>vs.Reality</a:t>
            </a:r>
            <a:r>
              <a:rPr lang="en-US" dirty="0" smtClean="0"/>
              <a:t>  of Ethics</a:t>
            </a:r>
            <a:endParaRPr lang="en-US" dirty="0"/>
          </a:p>
        </p:txBody>
      </p:sp>
      <p:sp>
        <p:nvSpPr>
          <p:cNvPr id="3" name="Text Placeholder 2"/>
          <p:cNvSpPr>
            <a:spLocks noGrp="1"/>
          </p:cNvSpPr>
          <p:nvPr>
            <p:ph type="body" sz="quarter" idx="13"/>
          </p:nvPr>
        </p:nvSpPr>
        <p:spPr/>
        <p:txBody>
          <a:bodyPr>
            <a:normAutofit fontScale="92500" lnSpcReduction="20000"/>
          </a:bodyPr>
          <a:lstStyle/>
          <a:p>
            <a:r>
              <a:rPr lang="en-US" dirty="0" smtClean="0">
                <a:solidFill>
                  <a:srgbClr val="C00000"/>
                </a:solidFill>
              </a:rPr>
              <a:t>It is easy to be ethical. </a:t>
            </a:r>
          </a:p>
          <a:p>
            <a:pPr>
              <a:buNone/>
            </a:pPr>
            <a:r>
              <a:rPr lang="en-US" dirty="0" smtClean="0"/>
              <a:t>	-Smell Test. If something stinks, don’t do it.</a:t>
            </a:r>
          </a:p>
          <a:p>
            <a:pPr>
              <a:buNone/>
            </a:pPr>
            <a:r>
              <a:rPr lang="en-US" dirty="0" smtClean="0"/>
              <a:t>	- Consequential  Framework</a:t>
            </a:r>
          </a:p>
          <a:p>
            <a:pPr>
              <a:buNone/>
            </a:pPr>
            <a:r>
              <a:rPr lang="en-US" dirty="0" smtClean="0"/>
              <a:t>	 </a:t>
            </a:r>
            <a:r>
              <a:rPr lang="en-US" sz="2000" dirty="0" smtClean="0"/>
              <a:t>(Consequence –Benefit/Harm to society)</a:t>
            </a:r>
            <a:endParaRPr lang="en-US" dirty="0" smtClean="0"/>
          </a:p>
          <a:p>
            <a:pPr>
              <a:buNone/>
            </a:pPr>
            <a:r>
              <a:rPr lang="en-US" dirty="0" smtClean="0"/>
              <a:t>	- Deontological Framework</a:t>
            </a:r>
          </a:p>
          <a:p>
            <a:pPr>
              <a:buNone/>
            </a:pPr>
            <a:r>
              <a:rPr lang="en-US" dirty="0" smtClean="0"/>
              <a:t>	</a:t>
            </a:r>
            <a:r>
              <a:rPr lang="en-US" sz="2000" dirty="0" smtClean="0"/>
              <a:t>(Justice, rights and virtue with emphasis on integrity of actor)</a:t>
            </a:r>
          </a:p>
          <a:p>
            <a:pPr>
              <a:buNone/>
            </a:pPr>
            <a:endParaRPr lang="en-US" sz="2000" dirty="0" smtClean="0"/>
          </a:p>
          <a:p>
            <a:pPr>
              <a:buNone/>
            </a:pPr>
            <a:r>
              <a:rPr lang="en-US" sz="2000" dirty="0" smtClean="0"/>
              <a:t>	</a:t>
            </a:r>
            <a:r>
              <a:rPr lang="en-US" sz="2400" dirty="0" smtClean="0">
                <a:solidFill>
                  <a:srgbClr val="C00000"/>
                </a:solidFill>
              </a:rPr>
              <a:t>Ex- Child </a:t>
            </a:r>
            <a:r>
              <a:rPr lang="en-US" sz="2400" dirty="0" err="1" smtClean="0">
                <a:solidFill>
                  <a:srgbClr val="C00000"/>
                </a:solidFill>
              </a:rPr>
              <a:t>Labour</a:t>
            </a:r>
            <a:r>
              <a:rPr lang="en-US" sz="2400" dirty="0" smtClean="0">
                <a:solidFill>
                  <a:srgbClr val="C00000"/>
                </a:solidFill>
              </a:rPr>
              <a:t> and prostitution in developing countries</a:t>
            </a:r>
          </a:p>
          <a:p>
            <a:pPr>
              <a:buNone/>
            </a:pPr>
            <a:r>
              <a:rPr lang="en-US" sz="2400" dirty="0" smtClean="0">
                <a:solidFill>
                  <a:srgbClr val="C00000"/>
                </a:solidFill>
              </a:rPr>
              <a:t>	       Case on Ban on Bar dance in Mumbai and later on lifting it.</a:t>
            </a:r>
            <a:r>
              <a:rPr lang="en-US" sz="2400" dirty="0" smtClean="0"/>
              <a:t> (The controversial law banning dance bars in Maharashtra, which provided employment to thousands of women, was put on hold by the Supreme Court )2015. </a:t>
            </a:r>
            <a:endParaRPr lang="en-US" sz="2400" dirty="0" smtClean="0">
              <a:solidFill>
                <a:srgbClr val="C00000"/>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a:t>
            </a:r>
            <a:r>
              <a:rPr lang="en-US" dirty="0" err="1" smtClean="0"/>
              <a:t>vs.Reality</a:t>
            </a:r>
            <a:endParaRPr lang="en-US" dirty="0"/>
          </a:p>
        </p:txBody>
      </p:sp>
      <p:sp>
        <p:nvSpPr>
          <p:cNvPr id="3" name="Text Placeholder 2"/>
          <p:cNvSpPr>
            <a:spLocks noGrp="1"/>
          </p:cNvSpPr>
          <p:nvPr>
            <p:ph type="body" sz="quarter" idx="13"/>
          </p:nvPr>
        </p:nvSpPr>
        <p:spPr/>
        <p:txBody>
          <a:bodyPr/>
          <a:lstStyle/>
          <a:p>
            <a:r>
              <a:rPr lang="en-US" dirty="0" smtClean="0"/>
              <a:t>Unethical Behaviour is simply the result of bad apples</a:t>
            </a:r>
          </a:p>
          <a:p>
            <a:r>
              <a:rPr lang="en-US" dirty="0" smtClean="0"/>
              <a:t>Ethics in Judiciary can be managed through  Ethical Codes</a:t>
            </a:r>
          </a:p>
          <a:p>
            <a:r>
              <a:rPr lang="en-US" dirty="0" smtClean="0"/>
              <a:t>Ethical behavior is linked to Ethical Leadership</a:t>
            </a:r>
          </a:p>
          <a:p>
            <a:r>
              <a:rPr lang="en-US" dirty="0" smtClean="0"/>
              <a:t>People are less ethical </a:t>
            </a:r>
            <a:r>
              <a:rPr lang="en-US" smtClean="0"/>
              <a:t>than they used to be</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630680"/>
          </a:xfrm>
        </p:spPr>
        <p:txBody>
          <a:bodyPr>
            <a:normAutofit/>
          </a:bodyPr>
          <a:lstStyle/>
          <a:p>
            <a:r>
              <a:rPr lang="en-US" dirty="0" smtClean="0"/>
              <a:t>Dots Puzzle – </a:t>
            </a:r>
            <a:br>
              <a:rPr lang="en-US" dirty="0" smtClean="0"/>
            </a:br>
            <a:r>
              <a:rPr lang="en-US" sz="2400" dirty="0" smtClean="0"/>
              <a:t>Connect all the nine dots with your pen in four consecutive lines without lifting your pen.</a:t>
            </a:r>
            <a:endParaRPr lang="en-US" dirty="0"/>
          </a:p>
        </p:txBody>
      </p:sp>
      <p:graphicFrame>
        <p:nvGraphicFramePr>
          <p:cNvPr id="3" name="Table 2"/>
          <p:cNvGraphicFramePr>
            <a:graphicFrameLocks noGrp="1"/>
          </p:cNvGraphicFramePr>
          <p:nvPr/>
        </p:nvGraphicFramePr>
        <p:xfrm>
          <a:off x="2590800" y="1828800"/>
          <a:ext cx="4114800" cy="3733800"/>
        </p:xfrm>
        <a:graphic>
          <a:graphicData uri="http://schemas.openxmlformats.org/drawingml/2006/table">
            <a:tbl>
              <a:tblPr firstRow="1" bandRow="1">
                <a:tableStyleId>{2D5ABB26-0587-4C30-8999-92F81FD0307C}</a:tableStyleId>
              </a:tblPr>
              <a:tblGrid>
                <a:gridCol w="1371600"/>
                <a:gridCol w="1371600"/>
                <a:gridCol w="1371600"/>
              </a:tblGrid>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solidFill>
                            <a:srgbClr val="C00000"/>
                          </a:solidFill>
                        </a:rPr>
                        <a:t>.</a:t>
                      </a:r>
                      <a:endParaRPr lang="en-US" sz="6600" dirty="0">
                        <a:solidFill>
                          <a:srgbClr val="C00000"/>
                        </a:solidFill>
                      </a:endParaRPr>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Text Placeholder 2"/>
          <p:cNvSpPr>
            <a:spLocks noGrp="1"/>
          </p:cNvSpPr>
          <p:nvPr>
            <p:ph type="body" sz="quarter" idx="13"/>
          </p:nvPr>
        </p:nvSpPr>
        <p:spPr/>
        <p:txBody>
          <a:bodyPr/>
          <a:lstStyle/>
          <a:p>
            <a:r>
              <a:rPr lang="en-US" dirty="0" smtClean="0"/>
              <a:t>Join all the 9 dots</a:t>
            </a:r>
          </a:p>
          <a:p>
            <a:r>
              <a:rPr lang="en-US" dirty="0" smtClean="0"/>
              <a:t>With 4 straight lines</a:t>
            </a:r>
          </a:p>
          <a:p>
            <a:r>
              <a:rPr lang="en-US" dirty="0" smtClean="0"/>
              <a:t>Without lifting the pen</a:t>
            </a:r>
          </a:p>
          <a:p>
            <a:r>
              <a:rPr lang="en-US" dirty="0" smtClean="0"/>
              <a:t>No dot should be left unconnected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Dots Puzzle- Solution</a:t>
            </a:r>
            <a:endParaRPr lang="en-US" dirty="0"/>
          </a:p>
        </p:txBody>
      </p:sp>
      <p:graphicFrame>
        <p:nvGraphicFramePr>
          <p:cNvPr id="3" name="Table 2"/>
          <p:cNvGraphicFramePr>
            <a:graphicFrameLocks noGrp="1"/>
          </p:cNvGraphicFramePr>
          <p:nvPr/>
        </p:nvGraphicFramePr>
        <p:xfrm>
          <a:off x="2590800" y="1828800"/>
          <a:ext cx="4114800" cy="3733800"/>
        </p:xfrm>
        <a:graphic>
          <a:graphicData uri="http://schemas.openxmlformats.org/drawingml/2006/table">
            <a:tbl>
              <a:tblPr firstRow="1" bandRow="1">
                <a:tableStyleId>{2D5ABB26-0587-4C30-8999-92F81FD0307C}</a:tableStyleId>
              </a:tblPr>
              <a:tblGrid>
                <a:gridCol w="1371600"/>
                <a:gridCol w="1371600"/>
                <a:gridCol w="1371600"/>
              </a:tblGrid>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bl>
          </a:graphicData>
        </a:graphic>
      </p:graphicFrame>
      <p:cxnSp>
        <p:nvCxnSpPr>
          <p:cNvPr id="5" name="Straight Connector 4"/>
          <p:cNvCxnSpPr/>
          <p:nvPr/>
        </p:nvCxnSpPr>
        <p:spPr>
          <a:xfrm>
            <a:off x="1828800" y="2590800"/>
            <a:ext cx="419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076700" y="46101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276600" y="2667000"/>
            <a:ext cx="26670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05000" y="2590800"/>
            <a:ext cx="4114800" cy="388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9 Dot Puzzle</a:t>
            </a:r>
            <a:endParaRPr lang="en-US" dirty="0"/>
          </a:p>
        </p:txBody>
      </p:sp>
      <p:sp>
        <p:nvSpPr>
          <p:cNvPr id="3" name="Text Placeholder 2"/>
          <p:cNvSpPr>
            <a:spLocks noGrp="1"/>
          </p:cNvSpPr>
          <p:nvPr>
            <p:ph type="body" sz="quarter" idx="13"/>
          </p:nvPr>
        </p:nvSpPr>
        <p:spPr/>
        <p:txBody>
          <a:bodyPr>
            <a:normAutofit lnSpcReduction="10000"/>
          </a:bodyPr>
          <a:lstStyle/>
          <a:p>
            <a:r>
              <a:rPr lang="en-US" dirty="0" smtClean="0"/>
              <a:t>All dots in cases are not so simple to connect.</a:t>
            </a:r>
          </a:p>
          <a:p>
            <a:r>
              <a:rPr lang="en-US" dirty="0" smtClean="0"/>
              <a:t>Some cases challenge our mental capacity in order to take right judgment.</a:t>
            </a:r>
          </a:p>
          <a:p>
            <a:r>
              <a:rPr lang="en-US" dirty="0" smtClean="0"/>
              <a:t>We have to go beyond logical sequence of events to adopt </a:t>
            </a:r>
            <a:r>
              <a:rPr lang="en-US" dirty="0" smtClean="0">
                <a:solidFill>
                  <a:srgbClr val="C00000"/>
                </a:solidFill>
              </a:rPr>
              <a:t>out of box thinking.</a:t>
            </a:r>
          </a:p>
          <a:p>
            <a:r>
              <a:rPr lang="en-US" dirty="0" smtClean="0">
                <a:solidFill>
                  <a:srgbClr val="00B050"/>
                </a:solidFill>
              </a:rPr>
              <a:t>See beyond what your eyes can see</a:t>
            </a:r>
          </a:p>
          <a:p>
            <a:r>
              <a:rPr lang="en-US" dirty="0" smtClean="0">
                <a:solidFill>
                  <a:srgbClr val="00B050"/>
                </a:solidFill>
              </a:rPr>
              <a:t>Listen beyond what your ears can hear</a:t>
            </a:r>
          </a:p>
          <a:p>
            <a:r>
              <a:rPr lang="en-US" dirty="0" smtClean="0">
                <a:solidFill>
                  <a:srgbClr val="00B050"/>
                </a:solidFill>
              </a:rPr>
              <a:t>Feel beyond  what your mind  says</a:t>
            </a:r>
          </a:p>
          <a:p>
            <a:r>
              <a:rPr lang="en-US" dirty="0" smtClean="0">
                <a:solidFill>
                  <a:srgbClr val="00B050"/>
                </a:solidFill>
              </a:rPr>
              <a:t>Move from Logical to lateral thinking</a:t>
            </a:r>
          </a:p>
          <a:p>
            <a:endParaRPr lang="en-US" dirty="0" smtClean="0">
              <a:solidFill>
                <a:srgbClr val="C00000"/>
              </a:solidFill>
            </a:endParaRPr>
          </a:p>
          <a:p>
            <a:endParaRPr lang="en-US" dirty="0"/>
          </a:p>
        </p:txBody>
      </p:sp>
      <p:sp>
        <p:nvSpPr>
          <p:cNvPr id="4" name="Rounded Rectangle 3"/>
          <p:cNvSpPr/>
          <p:nvPr/>
        </p:nvSpPr>
        <p:spPr>
          <a:xfrm>
            <a:off x="533400" y="5943600"/>
            <a:ext cx="7696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663300"/>
                </a:solidFill>
              </a:rPr>
              <a:t>THE ROAD NOT TAKEN</a:t>
            </a:r>
            <a:endParaRPr lang="en-US" sz="3600" b="1" dirty="0">
              <a:solidFill>
                <a:srgbClr val="6633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600200" y="304800"/>
            <a:ext cx="7239000" cy="1143000"/>
          </a:xfrm>
        </p:spPr>
        <p:txBody>
          <a:bodyPr anchor="t"/>
          <a:lstStyle/>
          <a:p>
            <a:pPr eaLnBrk="1" hangingPunct="1"/>
            <a:r>
              <a:rPr lang="en-US" dirty="0" smtClean="0">
                <a:ea typeface="ＭＳ Ｐゴシック" pitchFamily="34" charset="-128"/>
              </a:rPr>
              <a:t>Ethical Dilemmas</a:t>
            </a:r>
          </a:p>
        </p:txBody>
      </p:sp>
      <p:sp>
        <p:nvSpPr>
          <p:cNvPr id="47106" name="Rectangle 3"/>
          <p:cNvSpPr>
            <a:spLocks noGrp="1" noChangeArrowheads="1"/>
          </p:cNvSpPr>
          <p:nvPr>
            <p:ph idx="1"/>
          </p:nvPr>
        </p:nvSpPr>
        <p:spPr>
          <a:xfrm>
            <a:off x="457200" y="1444625"/>
            <a:ext cx="8229600" cy="4068763"/>
          </a:xfrm>
        </p:spPr>
        <p:txBody>
          <a:bodyPr>
            <a:normAutofit lnSpcReduction="10000"/>
          </a:bodyPr>
          <a:lstStyle/>
          <a:p>
            <a:pPr eaLnBrk="1" hangingPunct="1"/>
            <a:r>
              <a:rPr lang="en-US" sz="2800" dirty="0" smtClean="0">
                <a:ea typeface="ＭＳ Ｐゴシック" pitchFamily="34" charset="-128"/>
              </a:rPr>
              <a:t>Judges confront real  </a:t>
            </a:r>
            <a:r>
              <a:rPr lang="en-US" sz="2800" b="1" dirty="0" smtClean="0">
                <a:solidFill>
                  <a:schemeClr val="tx1"/>
                </a:solidFill>
                <a:ea typeface="ＭＳ Ｐゴシック" pitchFamily="34" charset="-128"/>
              </a:rPr>
              <a:t>ethical dilemmas</a:t>
            </a:r>
          </a:p>
          <a:p>
            <a:pPr lvl="1"/>
            <a:r>
              <a:rPr lang="en-US" dirty="0" smtClean="0">
                <a:latin typeface="Arial" pitchFamily="34" charset="0"/>
                <a:ea typeface="ＭＳ Ｐゴシック" pitchFamily="34" charset="-128"/>
              </a:rPr>
              <a:t>Ethical dilemmas are situations in which </a:t>
            </a:r>
            <a:r>
              <a:rPr lang="en-US" dirty="0" smtClean="0">
                <a:solidFill>
                  <a:srgbClr val="800000"/>
                </a:solidFill>
                <a:latin typeface="Arial" pitchFamily="34" charset="0"/>
                <a:ea typeface="ＭＳ Ｐゴシック" pitchFamily="34" charset="-128"/>
              </a:rPr>
              <a:t>none of the available alternatives seems ethically acceptable to write a judgment.</a:t>
            </a:r>
          </a:p>
          <a:p>
            <a:pPr lvl="1">
              <a:buNone/>
            </a:pPr>
            <a:endParaRPr lang="en-US" dirty="0" smtClean="0">
              <a:solidFill>
                <a:srgbClr val="800000"/>
              </a:solidFill>
              <a:latin typeface="Arial" pitchFamily="34" charset="0"/>
              <a:ea typeface="ＭＳ Ｐゴシック" pitchFamily="34" charset="-128"/>
            </a:endParaRPr>
          </a:p>
          <a:p>
            <a:pPr lvl="1" eaLnBrk="1" hangingPunct="1"/>
            <a:r>
              <a:rPr lang="en-US" dirty="0" smtClean="0">
                <a:latin typeface="Arial" pitchFamily="34" charset="0"/>
                <a:ea typeface="ＭＳ Ｐゴシック" pitchFamily="34" charset="-128"/>
              </a:rPr>
              <a:t>The ethical obligations of  giving any judgment keeping in mind   human rights, corruption, environment and societal concerns.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Experience….</a:t>
            </a:r>
            <a:endParaRPr lang="en-US" dirty="0"/>
          </a:p>
        </p:txBody>
      </p:sp>
      <p:sp>
        <p:nvSpPr>
          <p:cNvPr id="3" name="Text Placeholder 2"/>
          <p:cNvSpPr>
            <a:spLocks noGrp="1"/>
          </p:cNvSpPr>
          <p:nvPr>
            <p:ph type="body" sz="quarter" idx="13"/>
          </p:nvPr>
        </p:nvSpPr>
        <p:spPr/>
        <p:txBody>
          <a:bodyPr>
            <a:normAutofit lnSpcReduction="10000"/>
          </a:bodyPr>
          <a:lstStyle/>
          <a:p>
            <a:pPr>
              <a:buNone/>
            </a:pPr>
            <a:r>
              <a:rPr lang="en-US" dirty="0" smtClean="0">
                <a:solidFill>
                  <a:srgbClr val="C00000"/>
                </a:solidFill>
              </a:rPr>
              <a:t>MD Scale- An Experiential Exercise for Judges</a:t>
            </a:r>
          </a:p>
          <a:p>
            <a:r>
              <a:rPr lang="en-US" u="sng" dirty="0" smtClean="0"/>
              <a:t>Situation</a:t>
            </a:r>
          </a:p>
          <a:p>
            <a:r>
              <a:rPr lang="en-US" u="sng" dirty="0" smtClean="0"/>
              <a:t>What will you do in this Situation????</a:t>
            </a:r>
            <a:endParaRPr lang="en-US" dirty="0" smtClean="0"/>
          </a:p>
          <a:p>
            <a:r>
              <a:rPr lang="en-US" i="1" dirty="0" smtClean="0"/>
              <a:t>Instructions: Please read the given simulated scenario and try to see yourself in that very situation. Whatever is your first likely response, give number 1 in the box, followed by 2 and 3.You are requested to write number in all the three boxes of each statement.</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Components of Personality</a:t>
            </a:r>
            <a:endParaRPr lang="en-US" dirty="0"/>
          </a:p>
        </p:txBody>
      </p:sp>
      <p:sp>
        <p:nvSpPr>
          <p:cNvPr id="6" name="Text Placeholder 5"/>
          <p:cNvSpPr>
            <a:spLocks noGrp="1"/>
          </p:cNvSpPr>
          <p:nvPr>
            <p:ph type="body" sz="quarter" idx="13"/>
          </p:nvPr>
        </p:nvSpPr>
        <p:spPr/>
        <p:txBody>
          <a:bodyPr>
            <a:normAutofit/>
          </a:bodyPr>
          <a:lstStyle/>
          <a:p>
            <a:pPr>
              <a:buNone/>
            </a:pPr>
            <a:r>
              <a:rPr lang="en-US" sz="4400" dirty="0" smtClean="0"/>
              <a:t>Sigmund Freud</a:t>
            </a:r>
          </a:p>
          <a:p>
            <a:pPr>
              <a:buNone/>
            </a:pPr>
            <a:endParaRPr lang="en-US" sz="4400" dirty="0" smtClean="0"/>
          </a:p>
          <a:p>
            <a:r>
              <a:rPr lang="en-US" sz="4400" dirty="0" smtClean="0"/>
              <a:t>ID</a:t>
            </a:r>
          </a:p>
          <a:p>
            <a:r>
              <a:rPr lang="en-US" sz="4400" dirty="0" smtClean="0"/>
              <a:t>EGO</a:t>
            </a:r>
          </a:p>
          <a:p>
            <a:r>
              <a:rPr lang="en-US" sz="4400" dirty="0" smtClean="0"/>
              <a:t>SUPER EGO</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4" name="Rectangle 2"/>
          <p:cNvSpPr>
            <a:spLocks noGrp="1" noChangeArrowheads="1"/>
          </p:cNvSpPr>
          <p:nvPr>
            <p:ph type="title"/>
          </p:nvPr>
        </p:nvSpPr>
        <p:spPr>
          <a:xfrm>
            <a:off x="228600" y="493712"/>
            <a:ext cx="8915400" cy="954087"/>
          </a:xfrm>
        </p:spPr>
        <p:txBody>
          <a:bodyPr/>
          <a:lstStyle/>
          <a:p>
            <a:pPr marL="1376363" indent="-1376363"/>
            <a:r>
              <a:rPr lang="en-US" sz="3600" dirty="0" smtClean="0">
                <a:solidFill>
                  <a:schemeClr val="tx1"/>
                </a:solidFill>
              </a:rPr>
              <a:t>	Ethical and Unethical  Decision Making</a:t>
            </a:r>
          </a:p>
        </p:txBody>
      </p:sp>
      <p:pic>
        <p:nvPicPr>
          <p:cNvPr id="106501" name="Picture 5"/>
          <p:cNvPicPr>
            <a:picLocks noChangeAspect="1" noChangeArrowheads="1"/>
          </p:cNvPicPr>
          <p:nvPr/>
        </p:nvPicPr>
        <p:blipFill>
          <a:blip r:embed="rId3" cstate="print"/>
          <a:srcRect/>
          <a:stretch>
            <a:fillRect/>
          </a:stretch>
        </p:blipFill>
        <p:spPr bwMode="auto">
          <a:xfrm>
            <a:off x="0" y="1905001"/>
            <a:ext cx="9144000" cy="4267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6501"/>
                                        </p:tgtEl>
                                        <p:attrNameLst>
                                          <p:attrName>style.visibility</p:attrName>
                                        </p:attrNameLst>
                                      </p:cBhvr>
                                      <p:to>
                                        <p:strVal val="visible"/>
                                      </p:to>
                                    </p:set>
                                    <p:animEffect transition="in" filter="box(in)">
                                      <p:cBhvr>
                                        <p:cTn id="7"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124200" y="6248400"/>
            <a:ext cx="2895600" cy="457200"/>
          </a:xfrm>
        </p:spPr>
        <p:txBody>
          <a:bodyPr/>
          <a:lstStyle/>
          <a:p>
            <a:pPr algn="ctr">
              <a:defRPr/>
            </a:pPr>
            <a:r>
              <a:rPr lang="en-US"/>
              <a:t>5–</a:t>
            </a:r>
            <a:fld id="{A95A0F86-423D-4B9C-85A1-26A4506D142E}" type="slidenum">
              <a:rPr lang="en-US"/>
              <a:pPr algn="ctr">
                <a:defRPr/>
              </a:pPr>
              <a:t>22</a:t>
            </a:fld>
            <a:endParaRPr lang="en-US"/>
          </a:p>
        </p:txBody>
      </p:sp>
      <p:sp>
        <p:nvSpPr>
          <p:cNvPr id="122884" name="Rectangle 2"/>
          <p:cNvSpPr>
            <a:spLocks noGrp="1" noChangeArrowheads="1"/>
          </p:cNvSpPr>
          <p:nvPr>
            <p:ph type="title"/>
          </p:nvPr>
        </p:nvSpPr>
        <p:spPr/>
        <p:txBody>
          <a:bodyPr/>
          <a:lstStyle/>
          <a:p>
            <a:r>
              <a:rPr lang="en-US" smtClean="0"/>
              <a:t>Individual Characteristics</a:t>
            </a:r>
          </a:p>
        </p:txBody>
      </p:sp>
      <p:sp>
        <p:nvSpPr>
          <p:cNvPr id="122885" name="Rectangle 3"/>
          <p:cNvSpPr>
            <a:spLocks noGrp="1" noChangeArrowheads="1"/>
          </p:cNvSpPr>
          <p:nvPr>
            <p:ph type="body" idx="1"/>
          </p:nvPr>
        </p:nvSpPr>
        <p:spPr/>
        <p:txBody>
          <a:bodyPr>
            <a:noAutofit/>
          </a:bodyPr>
          <a:lstStyle/>
          <a:p>
            <a:pPr>
              <a:spcBef>
                <a:spcPct val="40000"/>
              </a:spcBef>
            </a:pPr>
            <a:r>
              <a:rPr lang="en-US" dirty="0" smtClean="0"/>
              <a:t>Personality Variables</a:t>
            </a:r>
          </a:p>
          <a:p>
            <a:pPr lvl="1">
              <a:spcBef>
                <a:spcPct val="40000"/>
              </a:spcBef>
            </a:pPr>
            <a:r>
              <a:rPr lang="en-US" dirty="0" smtClean="0"/>
              <a:t>Ego strength</a:t>
            </a:r>
          </a:p>
          <a:p>
            <a:pPr lvl="2">
              <a:spcBef>
                <a:spcPct val="40000"/>
              </a:spcBef>
            </a:pPr>
            <a:r>
              <a:rPr lang="en-US" dirty="0" smtClean="0"/>
              <a:t>A personality measure of the strength of a person’s convictions(Will Power)</a:t>
            </a:r>
          </a:p>
          <a:p>
            <a:pPr lvl="1">
              <a:spcBef>
                <a:spcPct val="40000"/>
              </a:spcBef>
            </a:pPr>
            <a:r>
              <a:rPr lang="en-US" dirty="0" smtClean="0"/>
              <a:t>Locus of Control</a:t>
            </a:r>
          </a:p>
          <a:p>
            <a:pPr lvl="2">
              <a:spcBef>
                <a:spcPct val="40000"/>
              </a:spcBef>
            </a:pPr>
            <a:r>
              <a:rPr lang="en-US" dirty="0" smtClean="0"/>
              <a:t>A personality attribute that measures the degree to which people believe they control their own life.</a:t>
            </a:r>
          </a:p>
          <a:p>
            <a:pPr lvl="2">
              <a:spcBef>
                <a:spcPct val="40000"/>
              </a:spcBef>
            </a:pPr>
            <a:r>
              <a:rPr lang="en-US" b="1" dirty="0" smtClean="0"/>
              <a:t>Internal locus:</a:t>
            </a:r>
            <a:r>
              <a:rPr lang="en-US" dirty="0" smtClean="0"/>
              <a:t> the belief that you control your destiny.</a:t>
            </a:r>
          </a:p>
          <a:p>
            <a:pPr lvl="2">
              <a:spcBef>
                <a:spcPct val="40000"/>
              </a:spcBef>
            </a:pPr>
            <a:r>
              <a:rPr lang="en-US" b="1" dirty="0" smtClean="0"/>
              <a:t>External locus:</a:t>
            </a:r>
            <a:r>
              <a:rPr lang="en-US" dirty="0" smtClean="0"/>
              <a:t> the belief that what happens to you is due to luck or chance.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124200" y="6248400"/>
            <a:ext cx="2895600" cy="457200"/>
          </a:xfrm>
        </p:spPr>
        <p:txBody>
          <a:bodyPr/>
          <a:lstStyle/>
          <a:p>
            <a:pPr algn="ctr">
              <a:defRPr/>
            </a:pPr>
            <a:r>
              <a:rPr lang="en-US"/>
              <a:t>5–</a:t>
            </a:r>
            <a:fld id="{23028FCD-8B88-434C-BEF3-CEE735CBE7D6}" type="slidenum">
              <a:rPr lang="en-US"/>
              <a:pPr algn="ctr">
                <a:defRPr/>
              </a:pPr>
              <a:t>23</a:t>
            </a:fld>
            <a:endParaRPr lang="en-US"/>
          </a:p>
        </p:txBody>
      </p:sp>
      <p:sp>
        <p:nvSpPr>
          <p:cNvPr id="124932" name="Rectangle 2"/>
          <p:cNvSpPr>
            <a:spLocks noGrp="1" noChangeArrowheads="1"/>
          </p:cNvSpPr>
          <p:nvPr>
            <p:ph type="title"/>
          </p:nvPr>
        </p:nvSpPr>
        <p:spPr>
          <a:xfrm>
            <a:off x="533400" y="508000"/>
            <a:ext cx="8077200" cy="366713"/>
          </a:xfrm>
        </p:spPr>
        <p:txBody>
          <a:bodyPr/>
          <a:lstStyle/>
          <a:p>
            <a:pPr marL="1482725" indent="-1482725"/>
            <a:r>
              <a:rPr lang="en-US" sz="3200" dirty="0" smtClean="0">
                <a:solidFill>
                  <a:schemeClr val="tx1"/>
                </a:solidFill>
              </a:rPr>
              <a:t>		Determinants of Issue Intensity</a:t>
            </a:r>
          </a:p>
        </p:txBody>
      </p:sp>
      <p:sp>
        <p:nvSpPr>
          <p:cNvPr id="124933" name="Line 3"/>
          <p:cNvSpPr>
            <a:spLocks noChangeShapeType="1"/>
          </p:cNvSpPr>
          <p:nvPr/>
        </p:nvSpPr>
        <p:spPr bwMode="auto">
          <a:xfrm>
            <a:off x="609600" y="896938"/>
            <a:ext cx="7924800" cy="0"/>
          </a:xfrm>
          <a:prstGeom prst="line">
            <a:avLst/>
          </a:prstGeom>
          <a:noFill/>
          <a:ln w="19050">
            <a:solidFill>
              <a:srgbClr val="996633"/>
            </a:solidFill>
            <a:round/>
            <a:headEnd/>
            <a:tailEnd/>
          </a:ln>
        </p:spPr>
        <p:txBody>
          <a:bodyPr wrap="none"/>
          <a:lstStyle/>
          <a:p>
            <a:endParaRPr lang="en-US"/>
          </a:p>
        </p:txBody>
      </p:sp>
      <p:sp>
        <p:nvSpPr>
          <p:cNvPr id="124934" name="Line 4"/>
          <p:cNvSpPr>
            <a:spLocks noChangeShapeType="1"/>
          </p:cNvSpPr>
          <p:nvPr/>
        </p:nvSpPr>
        <p:spPr bwMode="auto">
          <a:xfrm>
            <a:off x="609600" y="493713"/>
            <a:ext cx="7924800" cy="0"/>
          </a:xfrm>
          <a:prstGeom prst="line">
            <a:avLst/>
          </a:prstGeom>
          <a:noFill/>
          <a:ln w="19050">
            <a:solidFill>
              <a:srgbClr val="996633"/>
            </a:solidFill>
            <a:round/>
            <a:headEnd/>
            <a:tailEnd/>
          </a:ln>
        </p:spPr>
        <p:txBody>
          <a:bodyPr wrap="none"/>
          <a:lstStyle/>
          <a:p>
            <a:endParaRPr lang="en-US"/>
          </a:p>
        </p:txBody>
      </p:sp>
      <p:pic>
        <p:nvPicPr>
          <p:cNvPr id="110597" name="Picture 5"/>
          <p:cNvPicPr>
            <a:picLocks noChangeAspect="1" noChangeArrowheads="1"/>
          </p:cNvPicPr>
          <p:nvPr/>
        </p:nvPicPr>
        <p:blipFill>
          <a:blip r:embed="rId3" cstate="print"/>
          <a:srcRect/>
          <a:stretch>
            <a:fillRect/>
          </a:stretch>
        </p:blipFill>
        <p:spPr bwMode="auto">
          <a:xfrm>
            <a:off x="228600" y="914400"/>
            <a:ext cx="8686800" cy="5715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box(in)">
                                      <p:cBhvr>
                                        <p:cTn id="7" dur="500"/>
                                        <p:tgtEl>
                                          <p:spTgt spid="110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2895600" y="0"/>
            <a:ext cx="5958840" cy="1472184"/>
          </a:xfrm>
        </p:spPr>
        <p:txBody>
          <a:bodyPr>
            <a:normAutofit fontScale="90000"/>
          </a:bodyPr>
          <a:lstStyle/>
          <a:p>
            <a:pPr eaLnBrk="1" hangingPunct="1"/>
            <a:r>
              <a:rPr lang="en-US" dirty="0" smtClean="0"/>
              <a:t>Lawrence Kohlberg: </a:t>
            </a:r>
            <a:br>
              <a:rPr lang="en-US" dirty="0" smtClean="0"/>
            </a:br>
            <a:r>
              <a:rPr lang="en-US" dirty="0" smtClean="0"/>
              <a:t>Stages of Moral Development</a:t>
            </a:r>
          </a:p>
        </p:txBody>
      </p:sp>
      <p:pic>
        <p:nvPicPr>
          <p:cNvPr id="3" name="Picture 6" descr="http://4.bp.blogspot.com/-W6LhAf3pLSA/TZAe61SaNnI/AAAAAAAAAxc/7LLtYc9zeG0/s1600/Morality%2B2.jpg"/>
          <p:cNvPicPr>
            <a:picLocks noChangeAspect="1" noChangeArrowheads="1"/>
          </p:cNvPicPr>
          <p:nvPr/>
        </p:nvPicPr>
        <p:blipFill>
          <a:blip r:embed="rId2" cstate="print"/>
          <a:srcRect/>
          <a:stretch>
            <a:fillRect/>
          </a:stretch>
        </p:blipFill>
        <p:spPr>
          <a:xfrm>
            <a:off x="2286000" y="2362200"/>
            <a:ext cx="5638800" cy="3962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438399" y="228600"/>
            <a:ext cx="6403975" cy="1143000"/>
          </a:xfrm>
        </p:spPr>
        <p:txBody>
          <a:bodyPr/>
          <a:lstStyle/>
          <a:p>
            <a:pPr eaLnBrk="1" hangingPunct="1"/>
            <a:r>
              <a:rPr lang="en-US" dirty="0" smtClean="0">
                <a:ea typeface="ＭＳ Ｐゴシック" pitchFamily="1" charset="-128"/>
              </a:rPr>
              <a:t>Moral Development</a:t>
            </a:r>
          </a:p>
        </p:txBody>
      </p:sp>
      <p:sp>
        <p:nvSpPr>
          <p:cNvPr id="2" name="Text Placeholder 1"/>
          <p:cNvSpPr>
            <a:spLocks noGrp="1"/>
          </p:cNvSpPr>
          <p:nvPr>
            <p:ph type="body" sz="half" idx="1"/>
          </p:nvPr>
        </p:nvSpPr>
        <p:spPr>
          <a:xfrm>
            <a:off x="152400" y="1916113"/>
            <a:ext cx="8001000" cy="4498975"/>
          </a:xfrm>
        </p:spPr>
        <p:txBody>
          <a:bodyPr>
            <a:normAutofit/>
          </a:bodyPr>
          <a:lstStyle/>
          <a:p>
            <a:pPr algn="just"/>
            <a:r>
              <a:rPr lang="en-AU" sz="3600" b="1" dirty="0" smtClean="0">
                <a:effectLst/>
                <a:ea typeface="ＭＳ Ｐゴシック" pitchFamily="1" charset="-128"/>
              </a:rPr>
              <a:t>Moral development</a:t>
            </a:r>
            <a:r>
              <a:rPr lang="en-AU" sz="3600" dirty="0" smtClean="0">
                <a:effectLst/>
                <a:ea typeface="ＭＳ Ｐゴシック" pitchFamily="1" charset="-128"/>
              </a:rPr>
              <a:t>  is the gradual development of an individual’s concept of right or wrong, conscience, religious values, social attitudes and behaviour. </a:t>
            </a:r>
          </a:p>
          <a:p>
            <a:endParaRPr lang="en-AU" sz="4000" dirty="0" smtClean="0">
              <a:ea typeface="ＭＳ Ｐゴシック" pitchFamily="1"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auto">
          <a:xfrm>
            <a:off x="3009900" y="2503488"/>
            <a:ext cx="2038350" cy="3106737"/>
          </a:xfrm>
          <a:custGeom>
            <a:avLst/>
            <a:gdLst/>
            <a:ahLst/>
            <a:cxnLst>
              <a:cxn ang="0">
                <a:pos x="1379" y="8"/>
              </a:cxn>
              <a:cxn ang="0">
                <a:pos x="1827" y="0"/>
              </a:cxn>
              <a:cxn ang="0">
                <a:pos x="1679" y="423"/>
              </a:cxn>
              <a:cxn ang="0">
                <a:pos x="1600" y="332"/>
              </a:cxn>
              <a:cxn ang="0">
                <a:pos x="1492" y="426"/>
              </a:cxn>
              <a:cxn ang="0">
                <a:pos x="1361" y="522"/>
              </a:cxn>
              <a:cxn ang="0">
                <a:pos x="1263" y="597"/>
              </a:cxn>
              <a:cxn ang="0">
                <a:pos x="1138" y="680"/>
              </a:cxn>
              <a:cxn ang="0">
                <a:pos x="982" y="769"/>
              </a:cxn>
              <a:cxn ang="0">
                <a:pos x="813" y="838"/>
              </a:cxn>
              <a:cxn ang="0">
                <a:pos x="1714" y="839"/>
              </a:cxn>
              <a:cxn ang="0">
                <a:pos x="1713" y="725"/>
              </a:cxn>
              <a:cxn ang="0">
                <a:pos x="2075" y="978"/>
              </a:cxn>
              <a:cxn ang="0">
                <a:pos x="1713" y="1230"/>
              </a:cxn>
              <a:cxn ang="0">
                <a:pos x="1715" y="1119"/>
              </a:cxn>
              <a:cxn ang="0">
                <a:pos x="802" y="1119"/>
              </a:cxn>
              <a:cxn ang="0">
                <a:pos x="976" y="1193"/>
              </a:cxn>
              <a:cxn ang="0">
                <a:pos x="1112" y="1263"/>
              </a:cxn>
              <a:cxn ang="0">
                <a:pos x="1238" y="1346"/>
              </a:cxn>
              <a:cxn ang="0">
                <a:pos x="1368" y="1443"/>
              </a:cxn>
              <a:cxn ang="0">
                <a:pos x="1470" y="1515"/>
              </a:cxn>
              <a:cxn ang="0">
                <a:pos x="1600" y="1624"/>
              </a:cxn>
              <a:cxn ang="0">
                <a:pos x="1679" y="1541"/>
              </a:cxn>
              <a:cxn ang="0">
                <a:pos x="1830" y="1963"/>
              </a:cxn>
              <a:cxn ang="0">
                <a:pos x="1379" y="1953"/>
              </a:cxn>
              <a:cxn ang="0">
                <a:pos x="1446" y="1848"/>
              </a:cxn>
              <a:cxn ang="0">
                <a:pos x="1319" y="1766"/>
              </a:cxn>
              <a:cxn ang="0">
                <a:pos x="1183" y="1670"/>
              </a:cxn>
              <a:cxn ang="0">
                <a:pos x="1058" y="1590"/>
              </a:cxn>
              <a:cxn ang="0">
                <a:pos x="944" y="1520"/>
              </a:cxn>
              <a:cxn ang="0">
                <a:pos x="835" y="1461"/>
              </a:cxn>
              <a:cxn ang="0">
                <a:pos x="721" y="1404"/>
              </a:cxn>
              <a:cxn ang="0">
                <a:pos x="580" y="1341"/>
              </a:cxn>
              <a:cxn ang="0">
                <a:pos x="436" y="1313"/>
              </a:cxn>
              <a:cxn ang="0">
                <a:pos x="0" y="1312"/>
              </a:cxn>
              <a:cxn ang="0">
                <a:pos x="0" y="656"/>
              </a:cxn>
              <a:cxn ang="0">
                <a:pos x="435" y="656"/>
              </a:cxn>
              <a:cxn ang="0">
                <a:pos x="580" y="627"/>
              </a:cxn>
              <a:cxn ang="0">
                <a:pos x="755" y="548"/>
              </a:cxn>
              <a:cxn ang="0">
                <a:pos x="870" y="484"/>
              </a:cxn>
              <a:cxn ang="0">
                <a:pos x="968" y="428"/>
              </a:cxn>
              <a:cxn ang="0">
                <a:pos x="1082" y="360"/>
              </a:cxn>
              <a:cxn ang="0">
                <a:pos x="1190" y="290"/>
              </a:cxn>
              <a:cxn ang="0">
                <a:pos x="1309" y="207"/>
              </a:cxn>
              <a:cxn ang="0">
                <a:pos x="1449" y="112"/>
              </a:cxn>
              <a:cxn ang="0">
                <a:pos x="1379" y="8"/>
              </a:cxn>
            </a:cxnLst>
            <a:rect l="0" t="0" r="r" b="b"/>
            <a:pathLst>
              <a:path w="2076" h="1964">
                <a:moveTo>
                  <a:pt x="1379" y="8"/>
                </a:moveTo>
                <a:lnTo>
                  <a:pt x="1827" y="0"/>
                </a:lnTo>
                <a:lnTo>
                  <a:pt x="1679" y="423"/>
                </a:lnTo>
                <a:lnTo>
                  <a:pt x="1600" y="332"/>
                </a:lnTo>
                <a:lnTo>
                  <a:pt x="1492" y="426"/>
                </a:lnTo>
                <a:lnTo>
                  <a:pt x="1361" y="522"/>
                </a:lnTo>
                <a:lnTo>
                  <a:pt x="1263" y="597"/>
                </a:lnTo>
                <a:lnTo>
                  <a:pt x="1138" y="680"/>
                </a:lnTo>
                <a:lnTo>
                  <a:pt x="982" y="769"/>
                </a:lnTo>
                <a:lnTo>
                  <a:pt x="813" y="838"/>
                </a:lnTo>
                <a:lnTo>
                  <a:pt x="1714" y="839"/>
                </a:lnTo>
                <a:lnTo>
                  <a:pt x="1713" y="725"/>
                </a:lnTo>
                <a:lnTo>
                  <a:pt x="2075" y="978"/>
                </a:lnTo>
                <a:lnTo>
                  <a:pt x="1713" y="1230"/>
                </a:lnTo>
                <a:lnTo>
                  <a:pt x="1715" y="1119"/>
                </a:lnTo>
                <a:lnTo>
                  <a:pt x="802" y="1119"/>
                </a:lnTo>
                <a:lnTo>
                  <a:pt x="976" y="1193"/>
                </a:lnTo>
                <a:lnTo>
                  <a:pt x="1112" y="1263"/>
                </a:lnTo>
                <a:lnTo>
                  <a:pt x="1238" y="1346"/>
                </a:lnTo>
                <a:lnTo>
                  <a:pt x="1368" y="1443"/>
                </a:lnTo>
                <a:lnTo>
                  <a:pt x="1470" y="1515"/>
                </a:lnTo>
                <a:lnTo>
                  <a:pt x="1600" y="1624"/>
                </a:lnTo>
                <a:lnTo>
                  <a:pt x="1679" y="1541"/>
                </a:lnTo>
                <a:lnTo>
                  <a:pt x="1830" y="1963"/>
                </a:lnTo>
                <a:lnTo>
                  <a:pt x="1379" y="1953"/>
                </a:lnTo>
                <a:lnTo>
                  <a:pt x="1446" y="1848"/>
                </a:lnTo>
                <a:lnTo>
                  <a:pt x="1319" y="1766"/>
                </a:lnTo>
                <a:lnTo>
                  <a:pt x="1183" y="1670"/>
                </a:lnTo>
                <a:lnTo>
                  <a:pt x="1058" y="1590"/>
                </a:lnTo>
                <a:lnTo>
                  <a:pt x="944" y="1520"/>
                </a:lnTo>
                <a:lnTo>
                  <a:pt x="835" y="1461"/>
                </a:lnTo>
                <a:lnTo>
                  <a:pt x="721" y="1404"/>
                </a:lnTo>
                <a:lnTo>
                  <a:pt x="580" y="1341"/>
                </a:lnTo>
                <a:lnTo>
                  <a:pt x="436" y="1313"/>
                </a:lnTo>
                <a:lnTo>
                  <a:pt x="0" y="1312"/>
                </a:lnTo>
                <a:lnTo>
                  <a:pt x="0" y="656"/>
                </a:lnTo>
                <a:lnTo>
                  <a:pt x="435" y="656"/>
                </a:lnTo>
                <a:lnTo>
                  <a:pt x="580" y="627"/>
                </a:lnTo>
                <a:lnTo>
                  <a:pt x="755" y="548"/>
                </a:lnTo>
                <a:lnTo>
                  <a:pt x="870" y="484"/>
                </a:lnTo>
                <a:lnTo>
                  <a:pt x="968" y="428"/>
                </a:lnTo>
                <a:lnTo>
                  <a:pt x="1082" y="360"/>
                </a:lnTo>
                <a:lnTo>
                  <a:pt x="1190" y="290"/>
                </a:lnTo>
                <a:lnTo>
                  <a:pt x="1309" y="207"/>
                </a:lnTo>
                <a:lnTo>
                  <a:pt x="1449" y="112"/>
                </a:lnTo>
                <a:lnTo>
                  <a:pt x="1379" y="8"/>
                </a:lnTo>
              </a:path>
            </a:pathLst>
          </a:custGeom>
          <a:solidFill>
            <a:schemeClr val="folHlink"/>
          </a:solidFill>
          <a:ln w="12700" cap="rnd" cmpd="sng">
            <a:noFill/>
            <a:prstDash val="solid"/>
            <a:round/>
            <a:headEnd type="none" w="med" len="med"/>
            <a:tailEnd type="none" w="med" len="med"/>
          </a:ln>
          <a:effectLst/>
        </p:spPr>
        <p:txBody>
          <a:bodyPr/>
          <a:lstStyle/>
          <a:p>
            <a:endParaRPr lang="en-US"/>
          </a:p>
        </p:txBody>
      </p:sp>
      <p:sp>
        <p:nvSpPr>
          <p:cNvPr id="47107" name="Rectangle 3"/>
          <p:cNvSpPr>
            <a:spLocks noChangeArrowheads="1"/>
          </p:cNvSpPr>
          <p:nvPr/>
        </p:nvSpPr>
        <p:spPr bwMode="auto">
          <a:xfrm>
            <a:off x="5124450" y="1685925"/>
            <a:ext cx="3633788" cy="1398588"/>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spcBef>
                <a:spcPct val="20000"/>
              </a:spcBef>
            </a:pPr>
            <a:r>
              <a:rPr lang="en-US" sz="3200" b="1" dirty="0">
                <a:latin typeface="Times New Roman" pitchFamily="18" charset="0"/>
              </a:rPr>
              <a:t>Moral </a:t>
            </a:r>
          </a:p>
        </p:txBody>
      </p:sp>
      <p:sp>
        <p:nvSpPr>
          <p:cNvPr id="47108" name="Rectangle 4"/>
          <p:cNvSpPr>
            <a:spLocks noChangeArrowheads="1"/>
          </p:cNvSpPr>
          <p:nvPr/>
        </p:nvSpPr>
        <p:spPr bwMode="auto">
          <a:xfrm>
            <a:off x="5129213" y="5037138"/>
            <a:ext cx="3663950" cy="1400175"/>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lnSpc>
                <a:spcPct val="95000"/>
              </a:lnSpc>
              <a:spcBef>
                <a:spcPct val="20000"/>
              </a:spcBef>
            </a:pPr>
            <a:r>
              <a:rPr lang="en-US" sz="3200" b="1" dirty="0" smtClean="0">
                <a:latin typeface="Times New Roman" pitchFamily="18" charset="0"/>
              </a:rPr>
              <a:t>Amoral</a:t>
            </a:r>
            <a:endParaRPr lang="en-US" sz="3200" b="1" dirty="0">
              <a:latin typeface="Times New Roman" pitchFamily="18" charset="0"/>
            </a:endParaRPr>
          </a:p>
        </p:txBody>
      </p:sp>
      <p:sp>
        <p:nvSpPr>
          <p:cNvPr id="47109" name="Rectangle 5"/>
          <p:cNvSpPr>
            <a:spLocks noChangeArrowheads="1"/>
          </p:cNvSpPr>
          <p:nvPr/>
        </p:nvSpPr>
        <p:spPr bwMode="auto">
          <a:xfrm>
            <a:off x="5129213" y="3324225"/>
            <a:ext cx="3678237" cy="1473200"/>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spcBef>
                <a:spcPct val="20000"/>
              </a:spcBef>
            </a:pPr>
            <a:r>
              <a:rPr lang="en-US" sz="3200" b="1" dirty="0">
                <a:latin typeface="Times New Roman" pitchFamily="18" charset="0"/>
              </a:rPr>
              <a:t> </a:t>
            </a:r>
            <a:r>
              <a:rPr lang="en-US" sz="3200" b="1" dirty="0" smtClean="0">
                <a:latin typeface="Times New Roman" pitchFamily="18" charset="0"/>
              </a:rPr>
              <a:t>Immoral</a:t>
            </a:r>
            <a:endParaRPr lang="en-US" sz="3200" b="1" dirty="0">
              <a:latin typeface="Times New Roman" pitchFamily="18" charset="0"/>
            </a:endParaRPr>
          </a:p>
        </p:txBody>
      </p:sp>
      <p:sp>
        <p:nvSpPr>
          <p:cNvPr id="47110" name="Rectangle 6"/>
          <p:cNvSpPr>
            <a:spLocks noGrp="1" noChangeArrowheads="1"/>
          </p:cNvSpPr>
          <p:nvPr>
            <p:ph type="title"/>
          </p:nvPr>
        </p:nvSpPr>
        <p:spPr>
          <a:xfrm>
            <a:off x="1676400" y="107950"/>
            <a:ext cx="7156450" cy="1143000"/>
          </a:xfrm>
        </p:spPr>
        <p:txBody>
          <a:bodyPr>
            <a:normAutofit/>
          </a:bodyPr>
          <a:lstStyle/>
          <a:p>
            <a:pPr defTabSz="809625"/>
            <a:r>
              <a:rPr lang="en-US" sz="4000" dirty="0"/>
              <a:t>Three  Categories  of </a:t>
            </a:r>
            <a:r>
              <a:rPr lang="en-US" sz="4000" dirty="0" smtClean="0"/>
              <a:t>Morality</a:t>
            </a:r>
            <a:endParaRPr lang="en-US" sz="4000" dirty="0"/>
          </a:p>
        </p:txBody>
      </p:sp>
      <p:sp>
        <p:nvSpPr>
          <p:cNvPr id="47111" name="Rectangle 7"/>
          <p:cNvSpPr>
            <a:spLocks noChangeArrowheads="1"/>
          </p:cNvSpPr>
          <p:nvPr/>
        </p:nvSpPr>
        <p:spPr bwMode="auto">
          <a:xfrm>
            <a:off x="612775" y="2624138"/>
            <a:ext cx="2370138" cy="2863850"/>
          </a:xfrm>
          <a:prstGeom prst="rect">
            <a:avLst/>
          </a:prstGeom>
          <a:gradFill rotWithShape="1">
            <a:gsLst>
              <a:gs pos="0">
                <a:srgbClr val="F0F0F2"/>
              </a:gs>
              <a:gs pos="100000">
                <a:srgbClr val="F0F0F2">
                  <a:gamma/>
                  <a:shade val="85882"/>
                  <a:invGamma/>
                </a:srgbClr>
              </a:gs>
            </a:gsLst>
            <a:path path="rect">
              <a:fillToRect t="100000" r="100000"/>
            </a:path>
          </a:gradFill>
          <a:ln w="57150">
            <a:solidFill>
              <a:schemeClr val="tx1"/>
            </a:solidFill>
            <a:miter lim="800000"/>
            <a:headEnd/>
            <a:tailEnd/>
          </a:ln>
          <a:effectLst/>
        </p:spPr>
        <p:txBody>
          <a:bodyPr lIns="103236" tIns="51618" rIns="103236" bIns="51618" anchor="ctr"/>
          <a:lstStyle/>
          <a:p>
            <a:pPr algn="ctr">
              <a:lnSpc>
                <a:spcPct val="110000"/>
              </a:lnSpc>
            </a:pPr>
            <a:r>
              <a:rPr lang="en-US" sz="3200" b="1" dirty="0" smtClean="0">
                <a:latin typeface="Times New Roman" pitchFamily="18" charset="0"/>
              </a:rPr>
              <a:t>Ethical </a:t>
            </a:r>
            <a:r>
              <a:rPr lang="en-US" sz="3200" b="1" dirty="0">
                <a:latin typeface="Times New Roman" pitchFamily="18" charset="0"/>
              </a:rPr>
              <a:t>and moral principles</a:t>
            </a:r>
          </a:p>
        </p:txBody>
      </p:sp>
      <p:sp>
        <p:nvSpPr>
          <p:cNvPr id="8" name="Line Callout 3 (Border and Accent Bar) 7"/>
          <p:cNvSpPr/>
          <p:nvPr/>
        </p:nvSpPr>
        <p:spPr>
          <a:xfrm>
            <a:off x="2057400" y="5029200"/>
            <a:ext cx="2286000" cy="1295400"/>
          </a:xfrm>
          <a:prstGeom prst="accentBorderCallout3">
            <a:avLst>
              <a:gd name="adj1" fmla="val 18750"/>
              <a:gd name="adj2" fmla="val -8333"/>
              <a:gd name="adj3" fmla="val 18750"/>
              <a:gd name="adj4" fmla="val -16667"/>
              <a:gd name="adj5" fmla="val 100000"/>
              <a:gd name="adj6" fmla="val -16667"/>
              <a:gd name="adj7" fmla="val 105690"/>
              <a:gd name="adj8" fmla="val 1773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663300"/>
                </a:solidFill>
              </a:rPr>
              <a:t>Intentionally Amoral </a:t>
            </a:r>
            <a:r>
              <a:rPr lang="en-US" b="1" dirty="0" err="1" smtClean="0">
                <a:solidFill>
                  <a:srgbClr val="663300"/>
                </a:solidFill>
              </a:rPr>
              <a:t>vs</a:t>
            </a:r>
            <a:endParaRPr lang="en-US" b="1" dirty="0" smtClean="0">
              <a:solidFill>
                <a:srgbClr val="663300"/>
              </a:solidFill>
            </a:endParaRPr>
          </a:p>
          <a:p>
            <a:pPr algn="ctr"/>
            <a:r>
              <a:rPr lang="en-US" b="1" dirty="0" smtClean="0">
                <a:solidFill>
                  <a:srgbClr val="663300"/>
                </a:solidFill>
              </a:rPr>
              <a:t>Unintentionally Amoral</a:t>
            </a:r>
            <a:endParaRPr lang="en-US" b="1" dirty="0">
              <a:solidFill>
                <a:srgbClr val="663300"/>
              </a:solidFill>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11C498D-B9BA-4A36-93FB-2AF0609D1C4D}" type="datetime1">
              <a:rPr lang="en-US"/>
              <a:pPr>
                <a:defRPr/>
              </a:pPr>
              <a:t>2/16/2016</a:t>
            </a:fld>
            <a:endParaRPr lang="en-US"/>
          </a:p>
        </p:txBody>
      </p:sp>
      <p:sp>
        <p:nvSpPr>
          <p:cNvPr id="5" name="Footer Placeholder 4"/>
          <p:cNvSpPr>
            <a:spLocks noGrp="1"/>
          </p:cNvSpPr>
          <p:nvPr>
            <p:ph type="ftr" sz="quarter" idx="11"/>
          </p:nvPr>
        </p:nvSpPr>
        <p:spPr/>
        <p:txBody>
          <a:bodyPr/>
          <a:lstStyle/>
          <a:p>
            <a:pPr>
              <a:defRPr/>
            </a:pPr>
            <a:r>
              <a:rPr lang="en-US"/>
              <a:t>Ethics  in Management</a:t>
            </a:r>
          </a:p>
        </p:txBody>
      </p:sp>
      <p:sp>
        <p:nvSpPr>
          <p:cNvPr id="6" name="Slide Number Placeholder 5"/>
          <p:cNvSpPr>
            <a:spLocks noGrp="1"/>
          </p:cNvSpPr>
          <p:nvPr>
            <p:ph type="sldNum" sz="quarter" idx="12"/>
          </p:nvPr>
        </p:nvSpPr>
        <p:spPr/>
        <p:txBody>
          <a:bodyPr/>
          <a:lstStyle/>
          <a:p>
            <a:pPr>
              <a:defRPr/>
            </a:pPr>
            <a:fld id="{41A35311-F17C-4E45-AE66-7847E5B67F3E}" type="slidenum">
              <a:rPr lang="en-US"/>
              <a:pPr>
                <a:defRPr/>
              </a:pPr>
              <a:t>27</a:t>
            </a:fld>
            <a:endParaRPr lang="en-US"/>
          </a:p>
        </p:txBody>
      </p:sp>
      <p:sp>
        <p:nvSpPr>
          <p:cNvPr id="99333" name="Rectangle 7"/>
          <p:cNvSpPr>
            <a:spLocks noGrp="1" noChangeArrowheads="1"/>
          </p:cNvSpPr>
          <p:nvPr>
            <p:ph type="title"/>
          </p:nvPr>
        </p:nvSpPr>
        <p:spPr/>
        <p:txBody>
          <a:bodyPr/>
          <a:lstStyle/>
          <a:p>
            <a:pPr eaLnBrk="1" hangingPunct="1"/>
            <a:r>
              <a:rPr lang="en-US" smtClean="0"/>
              <a:t>Levels of Moral Development</a:t>
            </a:r>
          </a:p>
        </p:txBody>
      </p:sp>
      <p:graphicFrame>
        <p:nvGraphicFramePr>
          <p:cNvPr id="9" name="Content Placeholder 8"/>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xfrm>
            <a:off x="457200" y="6248400"/>
            <a:ext cx="2133600" cy="457200"/>
          </a:xfrm>
        </p:spPr>
        <p:txBody>
          <a:bodyPr/>
          <a:lstStyle/>
          <a:p>
            <a:pPr algn="l">
              <a:defRPr/>
            </a:pPr>
            <a:r>
              <a:rPr lang="en-US"/>
              <a:t>© 2007 Prentice Hall, Inc. All rights reserved. </a:t>
            </a:r>
          </a:p>
        </p:txBody>
      </p:sp>
      <p:sp>
        <p:nvSpPr>
          <p:cNvPr id="8" name="Slide Number Placeholder 3"/>
          <p:cNvSpPr>
            <a:spLocks noGrp="1"/>
          </p:cNvSpPr>
          <p:nvPr>
            <p:ph type="sldNum" sz="quarter" idx="12"/>
          </p:nvPr>
        </p:nvSpPr>
        <p:spPr>
          <a:xfrm>
            <a:off x="3124200" y="6248400"/>
            <a:ext cx="2895600" cy="457200"/>
          </a:xfrm>
        </p:spPr>
        <p:txBody>
          <a:bodyPr/>
          <a:lstStyle/>
          <a:p>
            <a:pPr algn="ctr">
              <a:defRPr/>
            </a:pPr>
            <a:r>
              <a:rPr lang="en-US"/>
              <a:t>5–</a:t>
            </a:r>
            <a:fld id="{73E5445C-17A8-4EC3-9ADF-16B1F175E7DC}" type="slidenum">
              <a:rPr lang="en-US"/>
              <a:pPr algn="ctr">
                <a:defRPr/>
              </a:pPr>
              <a:t>28</a:t>
            </a:fld>
            <a:endParaRPr lang="en-US"/>
          </a:p>
        </p:txBody>
      </p:sp>
      <p:sp>
        <p:nvSpPr>
          <p:cNvPr id="119812" name="Rectangle 2"/>
          <p:cNvSpPr>
            <a:spLocks noGrp="1" noChangeArrowheads="1"/>
          </p:cNvSpPr>
          <p:nvPr>
            <p:ph type="title"/>
          </p:nvPr>
        </p:nvSpPr>
        <p:spPr>
          <a:xfrm>
            <a:off x="533400" y="0"/>
            <a:ext cx="8077200" cy="860425"/>
          </a:xfrm>
        </p:spPr>
        <p:txBody>
          <a:bodyPr/>
          <a:lstStyle/>
          <a:p>
            <a:pPr marL="1376363" indent="-1376363"/>
            <a:r>
              <a:rPr lang="en-US" sz="3600" dirty="0" smtClean="0">
                <a:solidFill>
                  <a:schemeClr val="tx1"/>
                </a:solidFill>
              </a:rPr>
              <a:t>	Stages of Moral Development</a:t>
            </a:r>
          </a:p>
        </p:txBody>
      </p:sp>
      <p:sp>
        <p:nvSpPr>
          <p:cNvPr id="119813" name="Line 3"/>
          <p:cNvSpPr>
            <a:spLocks noChangeShapeType="1"/>
          </p:cNvSpPr>
          <p:nvPr/>
        </p:nvSpPr>
        <p:spPr bwMode="auto">
          <a:xfrm>
            <a:off x="609600" y="882650"/>
            <a:ext cx="7924800" cy="0"/>
          </a:xfrm>
          <a:prstGeom prst="line">
            <a:avLst/>
          </a:prstGeom>
          <a:noFill/>
          <a:ln w="19050">
            <a:solidFill>
              <a:srgbClr val="996633"/>
            </a:solidFill>
            <a:round/>
            <a:headEnd/>
            <a:tailEnd/>
          </a:ln>
        </p:spPr>
        <p:txBody>
          <a:bodyPr wrap="none"/>
          <a:lstStyle/>
          <a:p>
            <a:endParaRPr lang="en-US"/>
          </a:p>
        </p:txBody>
      </p:sp>
      <p:sp>
        <p:nvSpPr>
          <p:cNvPr id="119814" name="Line 4"/>
          <p:cNvSpPr>
            <a:spLocks noChangeShapeType="1"/>
          </p:cNvSpPr>
          <p:nvPr/>
        </p:nvSpPr>
        <p:spPr bwMode="auto">
          <a:xfrm>
            <a:off x="609600" y="479425"/>
            <a:ext cx="7924800" cy="0"/>
          </a:xfrm>
          <a:prstGeom prst="line">
            <a:avLst/>
          </a:prstGeom>
          <a:noFill/>
          <a:ln w="19050">
            <a:solidFill>
              <a:srgbClr val="996633"/>
            </a:solidFill>
            <a:round/>
            <a:headEnd/>
            <a:tailEnd/>
          </a:ln>
        </p:spPr>
        <p:txBody>
          <a:bodyPr wrap="none"/>
          <a:lstStyle/>
          <a:p>
            <a:endParaRPr lang="en-US"/>
          </a:p>
        </p:txBody>
      </p:sp>
      <p:pic>
        <p:nvPicPr>
          <p:cNvPr id="119815" name="Picture 5"/>
          <p:cNvPicPr>
            <a:picLocks noChangeAspect="1" noChangeArrowheads="1"/>
          </p:cNvPicPr>
          <p:nvPr/>
        </p:nvPicPr>
        <p:blipFill>
          <a:blip r:embed="rId3" cstate="print"/>
          <a:srcRect/>
          <a:stretch>
            <a:fillRect/>
          </a:stretch>
        </p:blipFill>
        <p:spPr bwMode="auto">
          <a:xfrm>
            <a:off x="0" y="838200"/>
            <a:ext cx="9144000" cy="579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http://www.sidewaysthoughts.com/blog/wp-content/uploads/2014/03/Kohlbergs_Stages-710x57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ethics?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pPr>
              <a:defRPr/>
            </a:pPr>
            <a:fld id="{FE0B8B24-129F-435B-8C54-57EB03409035}" type="datetime1">
              <a:rPr lang="en-US" smtClean="0"/>
              <a:pPr>
                <a:defRPr/>
              </a:pPr>
              <a:t>2/16/2016</a:t>
            </a:fld>
            <a:endParaRPr lang="en-US"/>
          </a:p>
        </p:txBody>
      </p:sp>
      <p:sp>
        <p:nvSpPr>
          <p:cNvPr id="5" name="Footer Placeholder 4"/>
          <p:cNvSpPr>
            <a:spLocks noGrp="1"/>
          </p:cNvSpPr>
          <p:nvPr>
            <p:ph type="ftr" sz="quarter" idx="11"/>
          </p:nvPr>
        </p:nvSpPr>
        <p:spPr/>
        <p:txBody>
          <a:bodyPr/>
          <a:lstStyle/>
          <a:p>
            <a:pPr>
              <a:defRPr/>
            </a:pPr>
            <a:r>
              <a:rPr lang="en-US" dirty="0" smtClean="0"/>
              <a:t>Ethics  in Management</a:t>
            </a:r>
            <a:endParaRPr lang="en-US" dirty="0"/>
          </a:p>
        </p:txBody>
      </p:sp>
      <p:sp>
        <p:nvSpPr>
          <p:cNvPr id="6" name="Slide Number Placeholder 5"/>
          <p:cNvSpPr>
            <a:spLocks noGrp="1"/>
          </p:cNvSpPr>
          <p:nvPr>
            <p:ph type="sldNum" sz="quarter" idx="12"/>
          </p:nvPr>
        </p:nvSpPr>
        <p:spPr/>
        <p:txBody>
          <a:bodyPr/>
          <a:lstStyle/>
          <a:p>
            <a:pPr>
              <a:defRPr/>
            </a:pPr>
            <a:fld id="{535425EF-C8B4-41E9-9669-21C6BED78413}" type="slidenum">
              <a:rPr lang="en-US" smtClean="0"/>
              <a:pPr>
                <a:defRPr/>
              </a:pPr>
              <a:t>3</a:t>
            </a:fld>
            <a:endParaRPr lang="en-US"/>
          </a:p>
        </p:txBody>
      </p:sp>
      <p:graphicFrame>
        <p:nvGraphicFramePr>
          <p:cNvPr id="7" name="Diagram 6"/>
          <p:cNvGraphicFramePr/>
          <p:nvPr/>
        </p:nvGraphicFramePr>
        <p:xfrm>
          <a:off x="1371600" y="1295400"/>
          <a:ext cx="6934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media-cache-ec0.pinimg.com/736x/cb/21/9e/cb219ed5d88de8e04c0509c7edb41a02.jpg"/>
          <p:cNvPicPr>
            <a:picLocks noChangeAspect="1" noChangeArrowheads="1"/>
          </p:cNvPicPr>
          <p:nvPr/>
        </p:nvPicPr>
        <p:blipFill>
          <a:blip r:embed="rId2" cstate="print"/>
          <a:srcRect t="12222" r="33333"/>
          <a:stretch>
            <a:fillRect/>
          </a:stretch>
        </p:blipFill>
        <p:spPr bwMode="auto">
          <a:xfrm>
            <a:off x="0" y="838200"/>
            <a:ext cx="8991600" cy="6019800"/>
          </a:xfrm>
          <a:prstGeom prst="rect">
            <a:avLst/>
          </a:prstGeom>
          <a:noFill/>
        </p:spPr>
      </p:pic>
      <p:sp>
        <p:nvSpPr>
          <p:cNvPr id="3" name="Title 2"/>
          <p:cNvSpPr>
            <a:spLocks noGrp="1"/>
          </p:cNvSpPr>
          <p:nvPr>
            <p:ph type="title"/>
          </p:nvPr>
        </p:nvSpPr>
        <p:spPr>
          <a:xfrm>
            <a:off x="1371600" y="0"/>
            <a:ext cx="7498080" cy="1143000"/>
          </a:xfrm>
        </p:spPr>
        <p:txBody>
          <a:bodyPr/>
          <a:lstStyle/>
          <a:p>
            <a:r>
              <a:rPr lang="en-US" dirty="0" smtClean="0"/>
              <a:t>Stages of Moral Development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7200" y="274638"/>
            <a:ext cx="8229600" cy="1173162"/>
          </a:xfrm>
        </p:spPr>
        <p:style>
          <a:lnRef idx="1">
            <a:schemeClr val="accent1"/>
          </a:lnRef>
          <a:fillRef idx="2">
            <a:schemeClr val="accent1"/>
          </a:fillRef>
          <a:effectRef idx="1">
            <a:schemeClr val="accent1"/>
          </a:effectRef>
          <a:fontRef idx="minor">
            <a:schemeClr val="dk1"/>
          </a:fontRef>
        </p:style>
        <p:txBody>
          <a:bodyPr/>
          <a:lstStyle/>
          <a:p>
            <a:pPr eaLnBrk="1" hangingPunct="1"/>
            <a:r>
              <a:rPr lang="en-US" sz="3200" b="1" u="sng" smtClean="0">
                <a:solidFill>
                  <a:srgbClr val="000000"/>
                </a:solidFill>
              </a:rPr>
              <a:t/>
            </a:r>
            <a:br>
              <a:rPr lang="en-US" sz="3200" b="1" u="sng" smtClean="0">
                <a:solidFill>
                  <a:srgbClr val="000000"/>
                </a:solidFill>
              </a:rPr>
            </a:br>
            <a:r>
              <a:rPr lang="en-US" sz="3200" b="1" smtClean="0">
                <a:solidFill>
                  <a:srgbClr val="000000"/>
                </a:solidFill>
              </a:rPr>
              <a:t>Stage 1: Fear of Punishment</a:t>
            </a:r>
            <a:br>
              <a:rPr lang="en-US" sz="3200" b="1" smtClean="0">
                <a:solidFill>
                  <a:srgbClr val="000000"/>
                </a:solidFill>
              </a:rPr>
            </a:br>
            <a:endParaRPr lang="en-US" sz="3200" b="1" smtClean="0">
              <a:solidFill>
                <a:srgbClr val="000000"/>
              </a:solidFill>
            </a:endParaRPr>
          </a:p>
        </p:txBody>
      </p:sp>
      <p:sp>
        <p:nvSpPr>
          <p:cNvPr id="25603" name="Rectangle 3"/>
          <p:cNvSpPr>
            <a:spLocks noGrp="1" noChangeArrowheads="1"/>
          </p:cNvSpPr>
          <p:nvPr>
            <p:ph type="body" idx="1"/>
          </p:nvPr>
        </p:nvSpPr>
        <p:spPr>
          <a:xfrm>
            <a:off x="457200" y="1676400"/>
            <a:ext cx="8229600" cy="4449763"/>
          </a:xfrm>
          <a:solidFill>
            <a:schemeClr val="bg2">
              <a:lumMod val="60000"/>
              <a:lumOff val="40000"/>
            </a:schemeClr>
          </a:solidFill>
        </p:spPr>
        <p:txBody>
          <a:bodyPr/>
          <a:lstStyle/>
          <a:p>
            <a:pPr eaLnBrk="1" hangingPunct="1">
              <a:lnSpc>
                <a:spcPct val="80000"/>
              </a:lnSpc>
              <a:buFontTx/>
              <a:buBlip>
                <a:blip r:embed="rId2"/>
              </a:buBlip>
            </a:pPr>
            <a:endParaRPr lang="en-US" smtClean="0">
              <a:solidFill>
                <a:srgbClr val="000000"/>
              </a:solidFill>
            </a:endParaRPr>
          </a:p>
          <a:p>
            <a:pPr eaLnBrk="1" hangingPunct="1">
              <a:lnSpc>
                <a:spcPct val="80000"/>
              </a:lnSpc>
              <a:buFontTx/>
              <a:buBlip>
                <a:blip r:embed="rId2"/>
              </a:buBlip>
            </a:pPr>
            <a:r>
              <a:rPr lang="en-US" smtClean="0">
                <a:solidFill>
                  <a:srgbClr val="000000"/>
                </a:solidFill>
              </a:rPr>
              <a:t>Not law or justice, but cost to me</a:t>
            </a:r>
          </a:p>
          <a:p>
            <a:pPr eaLnBrk="1" hangingPunct="1">
              <a:lnSpc>
                <a:spcPct val="80000"/>
              </a:lnSpc>
              <a:buFontTx/>
              <a:buBlip>
                <a:blip r:embed="rId2"/>
              </a:buBlip>
            </a:pPr>
            <a:endParaRPr lang="en-US" smtClean="0">
              <a:solidFill>
                <a:srgbClr val="000000"/>
              </a:solidFill>
            </a:endParaRPr>
          </a:p>
          <a:p>
            <a:pPr eaLnBrk="1" hangingPunct="1">
              <a:lnSpc>
                <a:spcPct val="80000"/>
              </a:lnSpc>
              <a:buFontTx/>
              <a:buBlip>
                <a:blip r:embed="rId2"/>
              </a:buBlip>
            </a:pPr>
            <a:r>
              <a:rPr lang="en-US" smtClean="0">
                <a:solidFill>
                  <a:srgbClr val="000000"/>
                </a:solidFill>
              </a:rPr>
              <a:t>Conscience = self-protection</a:t>
            </a:r>
          </a:p>
          <a:p>
            <a:pPr eaLnBrk="1" hangingPunct="1">
              <a:lnSpc>
                <a:spcPct val="80000"/>
              </a:lnSpc>
              <a:buFontTx/>
              <a:buNone/>
            </a:pPr>
            <a:endParaRPr lang="en-US" smtClean="0">
              <a:solidFill>
                <a:srgbClr val="000000"/>
              </a:solidFill>
            </a:endParaRPr>
          </a:p>
          <a:p>
            <a:pPr eaLnBrk="1" hangingPunct="1">
              <a:lnSpc>
                <a:spcPct val="80000"/>
              </a:lnSpc>
              <a:buFontTx/>
              <a:buNone/>
            </a:pPr>
            <a:endParaRPr lang="en-US" sz="900" smtClean="0"/>
          </a:p>
        </p:txBody>
      </p:sp>
      <p:sp>
        <p:nvSpPr>
          <p:cNvPr id="19460" name="Slide Number Placeholder 5"/>
          <p:cNvSpPr>
            <a:spLocks noGrp="1"/>
          </p:cNvSpPr>
          <p:nvPr>
            <p:ph type="sldNum" sz="quarter" idx="12"/>
          </p:nvPr>
        </p:nvSpPr>
        <p:spPr>
          <a:noFill/>
        </p:spPr>
        <p:txBody>
          <a:bodyPr/>
          <a:lstStyle/>
          <a:p>
            <a:fld id="{FD58211F-303C-492F-B664-3160D2ABC8C2}" type="slidenum">
              <a:rPr lang="en-US" smtClean="0">
                <a:latin typeface="Arial" pitchFamily="34" charset="0"/>
              </a:rPr>
              <a:pPr/>
              <a:t>31</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anim calcmode="lin" valueType="num">
                                      <p:cBhvr>
                                        <p:cTn id="7" dur="1000" fill="hold"/>
                                        <p:tgtEl>
                                          <p:spTgt spid="25603">
                                            <p:bg/>
                                          </p:spTgt>
                                        </p:tgtEl>
                                        <p:attrNameLst>
                                          <p:attrName>ppt_w</p:attrName>
                                        </p:attrNameLst>
                                      </p:cBhvr>
                                      <p:tavLst>
                                        <p:tav tm="0">
                                          <p:val>
                                            <p:strVal val="#ppt_w*2.5"/>
                                          </p:val>
                                        </p:tav>
                                        <p:tav tm="100000">
                                          <p:val>
                                            <p:strVal val="#ppt_w"/>
                                          </p:val>
                                        </p:tav>
                                      </p:tavLst>
                                    </p:anim>
                                    <p:anim calcmode="lin" valueType="num">
                                      <p:cBhvr>
                                        <p:cTn id="8" dur="1000" fill="hold"/>
                                        <p:tgtEl>
                                          <p:spTgt spid="25603">
                                            <p:bg/>
                                          </p:spTgt>
                                        </p:tgtEl>
                                        <p:attrNameLst>
                                          <p:attrName>ppt_h</p:attrName>
                                        </p:attrNameLst>
                                      </p:cBhvr>
                                      <p:tavLst>
                                        <p:tav tm="0">
                                          <p:val>
                                            <p:strVal val="#ppt_h*0.01"/>
                                          </p:val>
                                        </p:tav>
                                        <p:tav tm="100000">
                                          <p:val>
                                            <p:strVal val="#ppt_h"/>
                                          </p:val>
                                        </p:tav>
                                      </p:tavLst>
                                    </p:anim>
                                    <p:anim calcmode="lin" valueType="num">
                                      <p:cBhvr>
                                        <p:cTn id="9" dur="1000" fill="hold"/>
                                        <p:tgtEl>
                                          <p:spTgt spid="25603">
                                            <p:bg/>
                                          </p:spTgt>
                                        </p:tgtEl>
                                        <p:attrNameLst>
                                          <p:attrName>ppt_x</p:attrName>
                                        </p:attrNameLst>
                                      </p:cBhvr>
                                      <p:tavLst>
                                        <p:tav tm="0">
                                          <p:val>
                                            <p:strVal val="#ppt_x"/>
                                          </p:val>
                                        </p:tav>
                                        <p:tav tm="100000">
                                          <p:val>
                                            <p:strVal val="#ppt_x"/>
                                          </p:val>
                                        </p:tav>
                                      </p:tavLst>
                                    </p:anim>
                                    <p:anim calcmode="lin" valueType="num">
                                      <p:cBhvr>
                                        <p:cTn id="10" dur="1000" fill="hold"/>
                                        <p:tgtEl>
                                          <p:spTgt spid="25603">
                                            <p:bg/>
                                          </p:spTgt>
                                        </p:tgtEl>
                                        <p:attrNameLst>
                                          <p:attrName>ppt_y</p:attrName>
                                        </p:attrNameLst>
                                      </p:cBhvr>
                                      <p:tavLst>
                                        <p:tav tm="0">
                                          <p:val>
                                            <p:strVal val="#ppt_h+1"/>
                                          </p:val>
                                        </p:tav>
                                        <p:tav tm="100000">
                                          <p:val>
                                            <p:strVal val="#ppt_y"/>
                                          </p:val>
                                        </p:tav>
                                      </p:tavLst>
                                    </p:anim>
                                    <p:animEffect transition="in" filter="fade">
                                      <p:cBhvr>
                                        <p:cTn id="11" dur="1000"/>
                                        <p:tgtEl>
                                          <p:spTgt spid="25603">
                                            <p:bg/>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5603">
                                            <p:txEl>
                                              <p:pRg st="1" end="1"/>
                                            </p:txEl>
                                          </p:spTgt>
                                        </p:tgtEl>
                                        <p:attrNameLst>
                                          <p:attrName>style.visibility</p:attrName>
                                        </p:attrNameLst>
                                      </p:cBhvr>
                                      <p:to>
                                        <p:strVal val="visible"/>
                                      </p:to>
                                    </p:set>
                                    <p:anim calcmode="lin" valueType="num">
                                      <p:cBhvr>
                                        <p:cTn id="16" dur="2000" fill="hold"/>
                                        <p:tgtEl>
                                          <p:spTgt spid="25603">
                                            <p:txEl>
                                              <p:pRg st="1" end="1"/>
                                            </p:txEl>
                                          </p:spTgt>
                                        </p:tgtEl>
                                        <p:attrNameLst>
                                          <p:attrName>ppt_w</p:attrName>
                                        </p:attrNameLst>
                                      </p:cBhvr>
                                      <p:tavLst>
                                        <p:tav tm="0">
                                          <p:val>
                                            <p:strVal val="#ppt_w*2.5"/>
                                          </p:val>
                                        </p:tav>
                                        <p:tav tm="100000">
                                          <p:val>
                                            <p:strVal val="#ppt_w"/>
                                          </p:val>
                                        </p:tav>
                                      </p:tavLst>
                                    </p:anim>
                                    <p:anim calcmode="lin" valueType="num">
                                      <p:cBhvr>
                                        <p:cTn id="17" dur="2000" fill="hold"/>
                                        <p:tgtEl>
                                          <p:spTgt spid="25603">
                                            <p:txEl>
                                              <p:pRg st="1" end="1"/>
                                            </p:txEl>
                                          </p:spTgt>
                                        </p:tgtEl>
                                        <p:attrNameLst>
                                          <p:attrName>ppt_h</p:attrName>
                                        </p:attrNameLst>
                                      </p:cBhvr>
                                      <p:tavLst>
                                        <p:tav tm="0">
                                          <p:val>
                                            <p:strVal val="#ppt_h*0.01"/>
                                          </p:val>
                                        </p:tav>
                                        <p:tav tm="100000">
                                          <p:val>
                                            <p:strVal val="#ppt_h"/>
                                          </p:val>
                                        </p:tav>
                                      </p:tavLst>
                                    </p:anim>
                                    <p:anim calcmode="lin" valueType="num">
                                      <p:cBhvr>
                                        <p:cTn id="18" dur="2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25603">
                                            <p:txEl>
                                              <p:pRg st="1" end="1"/>
                                            </p:txEl>
                                          </p:spTgt>
                                        </p:tgtEl>
                                        <p:attrNameLst>
                                          <p:attrName>ppt_y</p:attrName>
                                        </p:attrNameLst>
                                      </p:cBhvr>
                                      <p:tavLst>
                                        <p:tav tm="0">
                                          <p:val>
                                            <p:strVal val="#ppt_h+1"/>
                                          </p:val>
                                        </p:tav>
                                        <p:tav tm="100000">
                                          <p:val>
                                            <p:strVal val="#ppt_y"/>
                                          </p:val>
                                        </p:tav>
                                      </p:tavLst>
                                    </p:anim>
                                    <p:animEffect transition="in" filter="fade">
                                      <p:cBhvr>
                                        <p:cTn id="20" dur="2000"/>
                                        <p:tgtEl>
                                          <p:spTgt spid="2560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p:cTn id="25" dur="2000" fill="hold"/>
                                        <p:tgtEl>
                                          <p:spTgt spid="25603">
                                            <p:txEl>
                                              <p:pRg st="3" end="3"/>
                                            </p:txEl>
                                          </p:spTgt>
                                        </p:tgtEl>
                                        <p:attrNameLst>
                                          <p:attrName>ppt_w</p:attrName>
                                        </p:attrNameLst>
                                      </p:cBhvr>
                                      <p:tavLst>
                                        <p:tav tm="0">
                                          <p:val>
                                            <p:strVal val="#ppt_w*2.5"/>
                                          </p:val>
                                        </p:tav>
                                        <p:tav tm="100000">
                                          <p:val>
                                            <p:strVal val="#ppt_w"/>
                                          </p:val>
                                        </p:tav>
                                      </p:tavLst>
                                    </p:anim>
                                    <p:anim calcmode="lin" valueType="num">
                                      <p:cBhvr>
                                        <p:cTn id="26" dur="2000" fill="hold"/>
                                        <p:tgtEl>
                                          <p:spTgt spid="25603">
                                            <p:txEl>
                                              <p:pRg st="3" end="3"/>
                                            </p:txEl>
                                          </p:spTgt>
                                        </p:tgtEl>
                                        <p:attrNameLst>
                                          <p:attrName>ppt_h</p:attrName>
                                        </p:attrNameLst>
                                      </p:cBhvr>
                                      <p:tavLst>
                                        <p:tav tm="0">
                                          <p:val>
                                            <p:strVal val="#ppt_h*0.01"/>
                                          </p:val>
                                        </p:tav>
                                        <p:tav tm="100000">
                                          <p:val>
                                            <p:strVal val="#ppt_h"/>
                                          </p:val>
                                        </p:tav>
                                      </p:tavLst>
                                    </p:anim>
                                    <p:anim calcmode="lin" valueType="num">
                                      <p:cBhvr>
                                        <p:cTn id="27" dur="2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28" dur="2000" fill="hold"/>
                                        <p:tgtEl>
                                          <p:spTgt spid="25603">
                                            <p:txEl>
                                              <p:pRg st="3" end="3"/>
                                            </p:txEl>
                                          </p:spTgt>
                                        </p:tgtEl>
                                        <p:attrNameLst>
                                          <p:attrName>ppt_y</p:attrName>
                                        </p:attrNameLst>
                                      </p:cBhvr>
                                      <p:tavLst>
                                        <p:tav tm="0">
                                          <p:val>
                                            <p:strVal val="#ppt_h+1"/>
                                          </p:val>
                                        </p:tav>
                                        <p:tav tm="100000">
                                          <p:val>
                                            <p:strVal val="#ppt_y"/>
                                          </p:val>
                                        </p:tav>
                                      </p:tavLst>
                                    </p:anim>
                                    <p:animEffect transition="in" filter="fade">
                                      <p:cBhvr>
                                        <p:cTn id="29"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sz="4000" b="1" smtClean="0">
                <a:solidFill>
                  <a:srgbClr val="000000"/>
                </a:solidFill>
              </a:rPr>
              <a:t>Stage 2: Profit</a:t>
            </a:r>
            <a:br>
              <a:rPr lang="en-US" sz="4000" b="1" smtClean="0">
                <a:solidFill>
                  <a:srgbClr val="000000"/>
                </a:solidFill>
              </a:rPr>
            </a:br>
            <a:endParaRPr lang="en-US" sz="4000" b="1" smtClean="0">
              <a:solidFill>
                <a:srgbClr val="000000"/>
              </a:solidFill>
            </a:endParaRPr>
          </a:p>
        </p:txBody>
      </p:sp>
      <p:sp>
        <p:nvSpPr>
          <p:cNvPr id="24579" name="Rectangle 3"/>
          <p:cNvSpPr>
            <a:spLocks noGrp="1" noChangeArrowheads="1"/>
          </p:cNvSpPr>
          <p:nvPr>
            <p:ph type="body" idx="1"/>
          </p:nvPr>
        </p:nvSpPr>
        <p:spPr/>
        <p:style>
          <a:lnRef idx="1">
            <a:schemeClr val="accent2"/>
          </a:lnRef>
          <a:fillRef idx="2">
            <a:schemeClr val="accent2"/>
          </a:fillRef>
          <a:effectRef idx="1">
            <a:schemeClr val="accent2"/>
          </a:effectRef>
          <a:fontRef idx="minor">
            <a:schemeClr val="dk1"/>
          </a:fontRef>
        </p:style>
        <p:txBody>
          <a:bodyPr/>
          <a:lstStyle/>
          <a:p>
            <a:pPr eaLnBrk="1" hangingPunct="1">
              <a:buClr>
                <a:srgbClr val="000000"/>
              </a:buClr>
              <a:buFontTx/>
              <a:buBlip>
                <a:blip r:embed="rId2"/>
              </a:buBlip>
            </a:pPr>
            <a:r>
              <a:rPr lang="en-US" dirty="0" smtClean="0">
                <a:solidFill>
                  <a:srgbClr val="000000"/>
                </a:solidFill>
              </a:rPr>
              <a:t>Minimize the pain; maximize the pleasure</a:t>
            </a:r>
          </a:p>
          <a:p>
            <a:pPr eaLnBrk="1" hangingPunct="1">
              <a:buClr>
                <a:srgbClr val="000000"/>
              </a:buClr>
              <a:buFontTx/>
              <a:buBlip>
                <a:blip r:embed="rId2"/>
              </a:buBlip>
            </a:pPr>
            <a:r>
              <a:rPr lang="en-US" dirty="0" smtClean="0">
                <a:solidFill>
                  <a:srgbClr val="000000"/>
                </a:solidFill>
              </a:rPr>
              <a:t>Right behavior means acting in one's own best interests. </a:t>
            </a:r>
          </a:p>
          <a:p>
            <a:pPr eaLnBrk="1" hangingPunct="1">
              <a:buClr>
                <a:srgbClr val="000000"/>
              </a:buClr>
              <a:buFontTx/>
              <a:buBlip>
                <a:blip r:embed="rId2"/>
              </a:buBlip>
            </a:pPr>
            <a:r>
              <a:rPr lang="en-US" dirty="0" smtClean="0">
                <a:solidFill>
                  <a:srgbClr val="000000"/>
                </a:solidFill>
              </a:rPr>
              <a:t>Reasoning is largely based on an attitude of “you scratch my back and I’ll scratch yours.”</a:t>
            </a:r>
            <a:r>
              <a:rPr lang="en-US" dirty="0" smtClean="0"/>
              <a:t> </a:t>
            </a:r>
          </a:p>
          <a:p>
            <a:pPr eaLnBrk="1" hangingPunct="1">
              <a:buClr>
                <a:srgbClr val="000000"/>
              </a:buClr>
              <a:buFontTx/>
              <a:buBlip>
                <a:blip r:embed="rId2"/>
              </a:buBlip>
            </a:pPr>
            <a:r>
              <a:rPr lang="en-US" dirty="0" smtClean="0"/>
              <a:t>Conscience = cunning </a:t>
            </a:r>
          </a:p>
          <a:p>
            <a:pPr eaLnBrk="1" hangingPunct="1">
              <a:buFontTx/>
              <a:buNone/>
            </a:pPr>
            <a:endParaRPr lang="en-US" dirty="0" smtClean="0"/>
          </a:p>
        </p:txBody>
      </p:sp>
      <p:sp>
        <p:nvSpPr>
          <p:cNvPr id="20484" name="Slide Number Placeholder 5"/>
          <p:cNvSpPr>
            <a:spLocks noGrp="1"/>
          </p:cNvSpPr>
          <p:nvPr>
            <p:ph type="sldNum" sz="quarter" idx="12"/>
          </p:nvPr>
        </p:nvSpPr>
        <p:spPr>
          <a:noFill/>
        </p:spPr>
        <p:txBody>
          <a:bodyPr/>
          <a:lstStyle/>
          <a:p>
            <a:fld id="{EBDE3083-E3EE-4306-B520-3D8D226A4E34}" type="slidenum">
              <a:rPr lang="en-US" smtClean="0">
                <a:latin typeface="Arial" pitchFamily="34" charset="0"/>
              </a:rPr>
              <a:pPr/>
              <a:t>32</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Effect transition="in" filter="wheel(4)">
                                      <p:cBhvr>
                                        <p:cTn id="7" dur="1000"/>
                                        <p:tgtEl>
                                          <p:spTgt spid="24579">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heel(4)">
                                      <p:cBhvr>
                                        <p:cTn id="12" dur="20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heel(4)">
                                      <p:cBhvr>
                                        <p:cTn id="17" dur="20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wheel(4)">
                                      <p:cBhvr>
                                        <p:cTn id="22" dur="5000"/>
                                        <p:tgtEl>
                                          <p:spTgt spid="245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wheel(4)">
                                      <p:cBhvr>
                                        <p:cTn id="27" dur="50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609600" y="381000"/>
            <a:ext cx="8077200" cy="1524000"/>
          </a:xfrm>
        </p:spPr>
        <p:style>
          <a:lnRef idx="1">
            <a:schemeClr val="accent1"/>
          </a:lnRef>
          <a:fillRef idx="2">
            <a:schemeClr val="accent1"/>
          </a:fillRef>
          <a:effectRef idx="1">
            <a:schemeClr val="accent1"/>
          </a:effectRef>
          <a:fontRef idx="minor">
            <a:schemeClr val="dk1"/>
          </a:fontRef>
        </p:style>
        <p:txBody>
          <a:bodyPr/>
          <a:lstStyle/>
          <a:p>
            <a:pPr algn="ctr" eaLnBrk="1" hangingPunct="1"/>
            <a:r>
              <a:rPr lang="en-US" sz="3200" dirty="0" smtClean="0">
                <a:solidFill>
                  <a:srgbClr val="000000"/>
                </a:solidFill>
              </a:rPr>
              <a:t>Level Two: The Conventional Level</a:t>
            </a:r>
            <a:br>
              <a:rPr lang="en-US" sz="3200" dirty="0" smtClean="0">
                <a:solidFill>
                  <a:srgbClr val="000000"/>
                </a:solidFill>
              </a:rPr>
            </a:br>
            <a:endParaRPr lang="en-US" sz="3200" dirty="0" smtClean="0">
              <a:solidFill>
                <a:srgbClr val="000000"/>
              </a:solidFill>
            </a:endParaRPr>
          </a:p>
        </p:txBody>
      </p:sp>
      <p:sp>
        <p:nvSpPr>
          <p:cNvPr id="21507" name="Rectangle 3"/>
          <p:cNvSpPr>
            <a:spLocks noGrp="1" noChangeArrowheads="1"/>
          </p:cNvSpPr>
          <p:nvPr>
            <p:ph type="body" idx="1"/>
          </p:nvPr>
        </p:nvSpPr>
        <p:spPr>
          <a:xfrm>
            <a:off x="685800" y="1981200"/>
            <a:ext cx="8458200" cy="4419601"/>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Wingdings" pitchFamily="2" charset="2"/>
              <a:buBlip>
                <a:blip r:embed="rId2"/>
              </a:buBlip>
            </a:pPr>
            <a:r>
              <a:rPr lang="en-US" smtClean="0">
                <a:solidFill>
                  <a:srgbClr val="000000"/>
                </a:solidFill>
              </a:rPr>
              <a:t>Description: </a:t>
            </a:r>
          </a:p>
          <a:p>
            <a:pPr eaLnBrk="1" hangingPunct="1">
              <a:buFont typeface="Wingdings" pitchFamily="2" charset="2"/>
              <a:buNone/>
            </a:pPr>
            <a:r>
              <a:rPr lang="en-US" smtClean="0">
                <a:solidFill>
                  <a:srgbClr val="000000"/>
                </a:solidFill>
              </a:rPr>
              <a:t>	A person’s moral reasoning involves maintaining the expectations of one’s family, peer group, or nation for one’s own sake regardless of the immediate consequences, and a desire to respect, maintain, support, and justify the existing social order. </a:t>
            </a:r>
          </a:p>
        </p:txBody>
      </p:sp>
      <p:sp>
        <p:nvSpPr>
          <p:cNvPr id="21508" name="Slide Number Placeholder 5"/>
          <p:cNvSpPr>
            <a:spLocks noGrp="1"/>
          </p:cNvSpPr>
          <p:nvPr>
            <p:ph type="sldNum" sz="quarter" idx="12"/>
          </p:nvPr>
        </p:nvSpPr>
        <p:spPr>
          <a:noFill/>
        </p:spPr>
        <p:txBody>
          <a:bodyPr/>
          <a:lstStyle/>
          <a:p>
            <a:fld id="{194F3949-FD9B-46C1-B1F3-A58CA80308A7}" type="slidenum">
              <a:rPr lang="en-US" smtClean="0">
                <a:latin typeface="Arial" pitchFamily="34" charset="0"/>
              </a:rPr>
              <a:pPr/>
              <a:t>33</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838200" y="304800"/>
            <a:ext cx="8077200" cy="914400"/>
          </a:xfrm>
          <a:prstGeom prst="roundRect">
            <a:avLst>
              <a:gd name="adj" fmla="val 0"/>
            </a:avLst>
          </a:prstGeom>
        </p:spPr>
        <p:style>
          <a:lnRef idx="3">
            <a:schemeClr val="lt1"/>
          </a:lnRef>
          <a:fillRef idx="1">
            <a:schemeClr val="accent2"/>
          </a:fillRef>
          <a:effectRef idx="1">
            <a:schemeClr val="accent2"/>
          </a:effectRef>
          <a:fontRef idx="minor">
            <a:schemeClr val="lt1"/>
          </a:fontRef>
        </p:style>
        <p:txBody>
          <a:bodyPr/>
          <a:lstStyle/>
          <a:p>
            <a:pPr algn="ctr" eaLnBrk="1" hangingPunct="1"/>
            <a:r>
              <a:rPr lang="en-US" dirty="0" smtClean="0">
                <a:solidFill>
                  <a:srgbClr val="000000"/>
                </a:solidFill>
              </a:rPr>
              <a:t>Stage 3: Group Loyalty </a:t>
            </a:r>
          </a:p>
        </p:txBody>
      </p:sp>
      <p:sp>
        <p:nvSpPr>
          <p:cNvPr id="35843" name="Rectangle 3"/>
          <p:cNvSpPr>
            <a:spLocks noGrp="1" noChangeArrowheads="1"/>
          </p:cNvSpPr>
          <p:nvPr>
            <p:ph type="body" idx="1"/>
          </p:nvPr>
        </p:nvSpPr>
        <p:spPr>
          <a:xfrm>
            <a:off x="685800" y="1676400"/>
            <a:ext cx="8458200" cy="4419601"/>
          </a:xfrm>
        </p:spPr>
        <p:style>
          <a:lnRef idx="1">
            <a:schemeClr val="accent1"/>
          </a:lnRef>
          <a:fillRef idx="2">
            <a:schemeClr val="accent1"/>
          </a:fillRef>
          <a:effectRef idx="1">
            <a:schemeClr val="accent1"/>
          </a:effectRef>
          <a:fontRef idx="minor">
            <a:schemeClr val="dk1"/>
          </a:fontRef>
        </p:style>
        <p:txBody>
          <a:bodyPr/>
          <a:lstStyle/>
          <a:p>
            <a:pPr eaLnBrk="1" hangingPunct="1">
              <a:buFont typeface="Wingdings" pitchFamily="2" charset="2"/>
              <a:buBlip>
                <a:blip r:embed="rId2"/>
              </a:buBlip>
            </a:pPr>
            <a:r>
              <a:rPr lang="en-US" smtClean="0">
                <a:solidFill>
                  <a:srgbClr val="000000"/>
                </a:solidFill>
              </a:rPr>
              <a:t>Obligation to ones family, gang, etc.</a:t>
            </a:r>
          </a:p>
          <a:p>
            <a:pPr eaLnBrk="1" hangingPunct="1">
              <a:buFont typeface="Wingdings" pitchFamily="2" charset="2"/>
              <a:buBlip>
                <a:blip r:embed="rId2"/>
              </a:buBlip>
            </a:pPr>
            <a:r>
              <a:rPr lang="en-US" smtClean="0">
                <a:solidFill>
                  <a:srgbClr val="000000"/>
                </a:solidFill>
              </a:rPr>
              <a:t>One earns acceptance by being “nice.”</a:t>
            </a:r>
          </a:p>
          <a:p>
            <a:pPr eaLnBrk="1" hangingPunct="1">
              <a:buFont typeface="Wingdings" pitchFamily="2" charset="2"/>
              <a:buBlip>
                <a:blip r:embed="rId2"/>
              </a:buBlip>
            </a:pPr>
            <a:r>
              <a:rPr lang="en-US" smtClean="0">
                <a:solidFill>
                  <a:srgbClr val="000000"/>
                </a:solidFill>
              </a:rPr>
              <a:t>Behavior is often judged by intention – “Well, they mean well.”</a:t>
            </a:r>
          </a:p>
          <a:p>
            <a:pPr eaLnBrk="1" hangingPunct="1">
              <a:buFont typeface="Wingdings" pitchFamily="2" charset="2"/>
              <a:buBlip>
                <a:blip r:embed="rId2"/>
              </a:buBlip>
            </a:pPr>
            <a:r>
              <a:rPr lang="en-US" smtClean="0">
                <a:solidFill>
                  <a:srgbClr val="000000"/>
                </a:solidFill>
              </a:rPr>
              <a:t>Conscience = loyalty </a:t>
            </a:r>
          </a:p>
        </p:txBody>
      </p:sp>
      <p:sp>
        <p:nvSpPr>
          <p:cNvPr id="22532" name="Slide Number Placeholder 5"/>
          <p:cNvSpPr>
            <a:spLocks noGrp="1"/>
          </p:cNvSpPr>
          <p:nvPr>
            <p:ph type="sldNum" sz="quarter" idx="12"/>
          </p:nvPr>
        </p:nvSpPr>
        <p:spPr>
          <a:noFill/>
        </p:spPr>
        <p:txBody>
          <a:bodyPr/>
          <a:lstStyle/>
          <a:p>
            <a:fld id="{F828AC1F-EBE6-4FF1-A2A8-C596F63C59FC}" type="slidenum">
              <a:rPr lang="en-US" smtClean="0">
                <a:latin typeface="Arial" pitchFamily="34" charset="0"/>
              </a:rPr>
              <a:pPr/>
              <a:t>34</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5843">
                                            <p:bg/>
                                          </p:spTgt>
                                        </p:tgtEl>
                                        <p:attrNameLst>
                                          <p:attrName>style.visibility</p:attrName>
                                        </p:attrNameLst>
                                      </p:cBhvr>
                                      <p:to>
                                        <p:strVal val="visible"/>
                                      </p:to>
                                    </p:set>
                                    <p:anim calcmode="lin" valueType="num">
                                      <p:cBhvr>
                                        <p:cTn id="7" dur="1000" fill="hold"/>
                                        <p:tgtEl>
                                          <p:spTgt spid="35843">
                                            <p:bg/>
                                          </p:spTgt>
                                        </p:tgtEl>
                                        <p:attrNameLst>
                                          <p:attrName>ppt_w</p:attrName>
                                        </p:attrNameLst>
                                      </p:cBhvr>
                                      <p:tavLst>
                                        <p:tav tm="0">
                                          <p:val>
                                            <p:fltVal val="0"/>
                                          </p:val>
                                        </p:tav>
                                        <p:tav tm="100000">
                                          <p:val>
                                            <p:strVal val="#ppt_w"/>
                                          </p:val>
                                        </p:tav>
                                      </p:tavLst>
                                    </p:anim>
                                    <p:anim calcmode="lin" valueType="num">
                                      <p:cBhvr>
                                        <p:cTn id="8" dur="1000" fill="hold"/>
                                        <p:tgtEl>
                                          <p:spTgt spid="35843">
                                            <p:bg/>
                                          </p:spTgt>
                                        </p:tgtEl>
                                        <p:attrNameLst>
                                          <p:attrName>ppt_h</p:attrName>
                                        </p:attrNameLst>
                                      </p:cBhvr>
                                      <p:tavLst>
                                        <p:tav tm="0">
                                          <p:val>
                                            <p:fltVal val="0"/>
                                          </p:val>
                                        </p:tav>
                                        <p:tav tm="100000">
                                          <p:val>
                                            <p:strVal val="#ppt_h"/>
                                          </p:val>
                                        </p:tav>
                                      </p:tavLst>
                                    </p:anim>
                                    <p:anim calcmode="lin" valueType="num">
                                      <p:cBhvr>
                                        <p:cTn id="9" dur="1000" fill="hold"/>
                                        <p:tgtEl>
                                          <p:spTgt spid="35843">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584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5843">
                                            <p:txEl>
                                              <p:pRg st="0" end="0"/>
                                            </p:txEl>
                                          </p:spTgt>
                                        </p:tgtEl>
                                        <p:attrNameLst>
                                          <p:attrName>style.visibility</p:attrName>
                                        </p:attrNameLst>
                                      </p:cBhvr>
                                      <p:to>
                                        <p:strVal val="visible"/>
                                      </p:to>
                                    </p:set>
                                    <p:anim calcmode="lin" valueType="num">
                                      <p:cBhvr>
                                        <p:cTn id="15" dur="50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6" dur="500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17" dur="500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500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5843">
                                            <p:txEl>
                                              <p:pRg st="1" end="1"/>
                                            </p:txEl>
                                          </p:spTgt>
                                        </p:tgtEl>
                                        <p:attrNameLst>
                                          <p:attrName>style.visibility</p:attrName>
                                        </p:attrNameLst>
                                      </p:cBhvr>
                                      <p:to>
                                        <p:strVal val="visible"/>
                                      </p:to>
                                    </p:set>
                                    <p:anim calcmode="lin" valueType="num">
                                      <p:cBhvr>
                                        <p:cTn id="23" dur="50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24" dur="5000" fill="hold"/>
                                        <p:tgtEl>
                                          <p:spTgt spid="35843">
                                            <p:txEl>
                                              <p:pRg st="1" end="1"/>
                                            </p:txEl>
                                          </p:spTgt>
                                        </p:tgtEl>
                                        <p:attrNameLst>
                                          <p:attrName>ppt_h</p:attrName>
                                        </p:attrNameLst>
                                      </p:cBhvr>
                                      <p:tavLst>
                                        <p:tav tm="0">
                                          <p:val>
                                            <p:fltVal val="0"/>
                                          </p:val>
                                        </p:tav>
                                        <p:tav tm="100000">
                                          <p:val>
                                            <p:strVal val="#ppt_h"/>
                                          </p:val>
                                        </p:tav>
                                      </p:tavLst>
                                    </p:anim>
                                    <p:anim calcmode="lin" valueType="num">
                                      <p:cBhvr>
                                        <p:cTn id="25" dur="5000" fill="hold"/>
                                        <p:tgtEl>
                                          <p:spTgt spid="358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5000" fill="hold"/>
                                        <p:tgtEl>
                                          <p:spTgt spid="358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5843">
                                            <p:txEl>
                                              <p:pRg st="2" end="2"/>
                                            </p:txEl>
                                          </p:spTgt>
                                        </p:tgtEl>
                                        <p:attrNameLst>
                                          <p:attrName>style.visibility</p:attrName>
                                        </p:attrNameLst>
                                      </p:cBhvr>
                                      <p:to>
                                        <p:strVal val="visible"/>
                                      </p:to>
                                    </p:set>
                                    <p:anim calcmode="lin" valueType="num">
                                      <p:cBhvr>
                                        <p:cTn id="31" dur="500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32" dur="500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33" dur="500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500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5843">
                                            <p:txEl>
                                              <p:pRg st="3" end="3"/>
                                            </p:txEl>
                                          </p:spTgt>
                                        </p:tgtEl>
                                        <p:attrNameLst>
                                          <p:attrName>style.visibility</p:attrName>
                                        </p:attrNameLst>
                                      </p:cBhvr>
                                      <p:to>
                                        <p:strVal val="visible"/>
                                      </p:to>
                                    </p:set>
                                    <p:anim calcmode="lin" valueType="num">
                                      <p:cBhvr>
                                        <p:cTn id="39" dur="5000" fill="hold"/>
                                        <p:tgtEl>
                                          <p:spTgt spid="35843">
                                            <p:txEl>
                                              <p:pRg st="3" end="3"/>
                                            </p:txEl>
                                          </p:spTgt>
                                        </p:tgtEl>
                                        <p:attrNameLst>
                                          <p:attrName>ppt_w</p:attrName>
                                        </p:attrNameLst>
                                      </p:cBhvr>
                                      <p:tavLst>
                                        <p:tav tm="0">
                                          <p:val>
                                            <p:fltVal val="0"/>
                                          </p:val>
                                        </p:tav>
                                        <p:tav tm="100000">
                                          <p:val>
                                            <p:strVal val="#ppt_w"/>
                                          </p:val>
                                        </p:tav>
                                      </p:tavLst>
                                    </p:anim>
                                    <p:anim calcmode="lin" valueType="num">
                                      <p:cBhvr>
                                        <p:cTn id="40" dur="5000" fill="hold"/>
                                        <p:tgtEl>
                                          <p:spTgt spid="35843">
                                            <p:txEl>
                                              <p:pRg st="3" end="3"/>
                                            </p:txEl>
                                          </p:spTgt>
                                        </p:tgtEl>
                                        <p:attrNameLst>
                                          <p:attrName>ppt_h</p:attrName>
                                        </p:attrNameLst>
                                      </p:cBhvr>
                                      <p:tavLst>
                                        <p:tav tm="0">
                                          <p:val>
                                            <p:fltVal val="0"/>
                                          </p:val>
                                        </p:tav>
                                        <p:tav tm="100000">
                                          <p:val>
                                            <p:strVal val="#ppt_h"/>
                                          </p:val>
                                        </p:tav>
                                      </p:tavLst>
                                    </p:anim>
                                    <p:anim calcmode="lin" valueType="num">
                                      <p:cBhvr>
                                        <p:cTn id="41" dur="5000" fill="hold"/>
                                        <p:tgtEl>
                                          <p:spTgt spid="358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5000" fill="hold"/>
                                        <p:tgtEl>
                                          <p:spTgt spid="358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762000" y="457200"/>
            <a:ext cx="8077200" cy="990600"/>
          </a:xfrm>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r>
              <a:rPr lang="en-US" sz="3200" dirty="0" smtClean="0">
                <a:solidFill>
                  <a:srgbClr val="000000"/>
                </a:solidFill>
              </a:rPr>
              <a:t>Stage 4: Law and Order</a:t>
            </a:r>
            <a:br>
              <a:rPr lang="en-US" sz="3200" dirty="0" smtClean="0">
                <a:solidFill>
                  <a:srgbClr val="000000"/>
                </a:solidFill>
              </a:rPr>
            </a:br>
            <a:endParaRPr lang="en-US" sz="3200" dirty="0" smtClean="0">
              <a:solidFill>
                <a:srgbClr val="000000"/>
              </a:solidFill>
            </a:endParaRPr>
          </a:p>
        </p:txBody>
      </p:sp>
      <p:sp>
        <p:nvSpPr>
          <p:cNvPr id="38915" name="Rectangle 3"/>
          <p:cNvSpPr>
            <a:spLocks noGrp="1" noChangeArrowheads="1"/>
          </p:cNvSpPr>
          <p:nvPr>
            <p:ph type="body" idx="1"/>
          </p:nvPr>
        </p:nvSpPr>
        <p:spPr>
          <a:xfrm>
            <a:off x="838200" y="2209800"/>
            <a:ext cx="7693025" cy="3876675"/>
          </a:xfrm>
        </p:spPr>
        <p:style>
          <a:lnRef idx="2">
            <a:schemeClr val="accent1"/>
          </a:lnRef>
          <a:fillRef idx="1">
            <a:schemeClr val="lt1"/>
          </a:fillRef>
          <a:effectRef idx="0">
            <a:schemeClr val="accent1"/>
          </a:effectRef>
          <a:fontRef idx="minor">
            <a:schemeClr val="dk1"/>
          </a:fontRef>
        </p:style>
        <p:txBody>
          <a:bodyPr/>
          <a:lstStyle/>
          <a:p>
            <a:pPr eaLnBrk="1" hangingPunct="1">
              <a:buFont typeface="Wingdings" pitchFamily="2" charset="2"/>
              <a:buBlip>
                <a:blip r:embed="rId2"/>
              </a:buBlip>
            </a:pPr>
            <a:r>
              <a:rPr lang="en-US" dirty="0" smtClean="0">
                <a:solidFill>
                  <a:srgbClr val="000000"/>
                </a:solidFill>
              </a:rPr>
              <a:t>Without laws, society would be chaos</a:t>
            </a:r>
          </a:p>
          <a:p>
            <a:pPr eaLnBrk="1" hangingPunct="1">
              <a:buFont typeface="Wingdings" pitchFamily="2" charset="2"/>
              <a:buBlip>
                <a:blip r:embed="rId2"/>
              </a:buBlip>
            </a:pPr>
            <a:r>
              <a:rPr lang="en-US" dirty="0" smtClean="0">
                <a:solidFill>
                  <a:srgbClr val="000000"/>
                </a:solidFill>
              </a:rPr>
              <a:t>Right behavior consists of doing one’s duty and respecting authority.</a:t>
            </a:r>
          </a:p>
          <a:p>
            <a:pPr eaLnBrk="1" hangingPunct="1">
              <a:buFont typeface="Wingdings" pitchFamily="2" charset="2"/>
              <a:buBlip>
                <a:blip r:embed="rId2"/>
              </a:buBlip>
            </a:pPr>
            <a:r>
              <a:rPr lang="en-US" dirty="0" smtClean="0">
                <a:solidFill>
                  <a:srgbClr val="000000"/>
                </a:solidFill>
              </a:rPr>
              <a:t>Flaws in the system are due to the failure of individuals who do not obey the system.</a:t>
            </a:r>
          </a:p>
          <a:p>
            <a:pPr eaLnBrk="1" hangingPunct="1">
              <a:buFont typeface="Wingdings" pitchFamily="2" charset="2"/>
              <a:buBlip>
                <a:blip r:embed="rId2"/>
              </a:buBlip>
            </a:pPr>
            <a:r>
              <a:rPr lang="en-US" dirty="0" smtClean="0">
                <a:solidFill>
                  <a:srgbClr val="000000"/>
                </a:solidFill>
              </a:rPr>
              <a:t>Conscience = good citizenship </a:t>
            </a:r>
          </a:p>
        </p:txBody>
      </p:sp>
      <p:sp>
        <p:nvSpPr>
          <p:cNvPr id="23556" name="Slide Number Placeholder 5"/>
          <p:cNvSpPr>
            <a:spLocks noGrp="1"/>
          </p:cNvSpPr>
          <p:nvPr>
            <p:ph type="sldNum" sz="quarter" idx="12"/>
          </p:nvPr>
        </p:nvSpPr>
        <p:spPr>
          <a:noFill/>
        </p:spPr>
        <p:txBody>
          <a:bodyPr/>
          <a:lstStyle/>
          <a:p>
            <a:fld id="{4D7FADF9-DD81-4A0C-8DE2-B8B98E6297AD}" type="slidenum">
              <a:rPr lang="en-US" smtClean="0">
                <a:latin typeface="Arial" pitchFamily="34" charset="0"/>
              </a:rPr>
              <a:pPr/>
              <a:t>35</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8915">
                                            <p:bg/>
                                          </p:spTgt>
                                        </p:tgtEl>
                                        <p:attrNameLst>
                                          <p:attrName>style.visibility</p:attrName>
                                        </p:attrNameLst>
                                      </p:cBhvr>
                                      <p:to>
                                        <p:strVal val="visible"/>
                                      </p:to>
                                    </p:set>
                                    <p:anim calcmode="lin" valueType="num">
                                      <p:cBhvr>
                                        <p:cTn id="7" dur="1000" fill="hold"/>
                                        <p:tgtEl>
                                          <p:spTgt spid="38915">
                                            <p:bg/>
                                          </p:spTgt>
                                        </p:tgtEl>
                                        <p:attrNameLst>
                                          <p:attrName>ppt_w</p:attrName>
                                        </p:attrNameLst>
                                      </p:cBhvr>
                                      <p:tavLst>
                                        <p:tav tm="0">
                                          <p:val>
                                            <p:fltVal val="0"/>
                                          </p:val>
                                        </p:tav>
                                        <p:tav tm="100000">
                                          <p:val>
                                            <p:strVal val="#ppt_w"/>
                                          </p:val>
                                        </p:tav>
                                      </p:tavLst>
                                    </p:anim>
                                    <p:anim calcmode="lin" valueType="num">
                                      <p:cBhvr>
                                        <p:cTn id="8" dur="1000" fill="hold"/>
                                        <p:tgtEl>
                                          <p:spTgt spid="38915">
                                            <p:bg/>
                                          </p:spTgt>
                                        </p:tgtEl>
                                        <p:attrNameLst>
                                          <p:attrName>ppt_h</p:attrName>
                                        </p:attrNameLst>
                                      </p:cBhvr>
                                      <p:tavLst>
                                        <p:tav tm="0">
                                          <p:val>
                                            <p:fltVal val="0"/>
                                          </p:val>
                                        </p:tav>
                                        <p:tav tm="100000">
                                          <p:val>
                                            <p:strVal val="#ppt_h"/>
                                          </p:val>
                                        </p:tav>
                                      </p:tavLst>
                                    </p:anim>
                                    <p:anim calcmode="lin" valueType="num">
                                      <p:cBhvr>
                                        <p:cTn id="9" dur="1000" fill="hold"/>
                                        <p:tgtEl>
                                          <p:spTgt spid="38915">
                                            <p:bg/>
                                          </p:spTgt>
                                        </p:tgtEl>
                                        <p:attrNameLst>
                                          <p:attrName>style.rotation</p:attrName>
                                        </p:attrNameLst>
                                      </p:cBhvr>
                                      <p:tavLst>
                                        <p:tav tm="0">
                                          <p:val>
                                            <p:fltVal val="90"/>
                                          </p:val>
                                        </p:tav>
                                        <p:tav tm="100000">
                                          <p:val>
                                            <p:fltVal val="0"/>
                                          </p:val>
                                        </p:tav>
                                      </p:tavLst>
                                    </p:anim>
                                    <p:animEffect transition="in" filter="fade">
                                      <p:cBhvr>
                                        <p:cTn id="10" dur="1000"/>
                                        <p:tgtEl>
                                          <p:spTgt spid="38915">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8915">
                                            <p:txEl>
                                              <p:pRg st="0" end="0"/>
                                            </p:txEl>
                                          </p:spTgt>
                                        </p:tgtEl>
                                        <p:attrNameLst>
                                          <p:attrName>style.visibility</p:attrName>
                                        </p:attrNameLst>
                                      </p:cBhvr>
                                      <p:to>
                                        <p:strVal val="visible"/>
                                      </p:to>
                                    </p:set>
                                    <p:anim calcmode="lin" valueType="num">
                                      <p:cBhvr>
                                        <p:cTn id="15"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8915">
                                            <p:txEl>
                                              <p:pRg st="0" end="0"/>
                                            </p:txEl>
                                          </p:spTgt>
                                        </p:tgtEl>
                                        <p:attrNameLst>
                                          <p:attrName>style.rotation</p:attrName>
                                        </p:attrNameLst>
                                      </p:cBhvr>
                                      <p:tavLst>
                                        <p:tav tm="0">
                                          <p:val>
                                            <p:fltVal val="90"/>
                                          </p:val>
                                        </p:tav>
                                        <p:tav tm="100000">
                                          <p:val>
                                            <p:fltVal val="0"/>
                                          </p:val>
                                        </p:tav>
                                      </p:tavLst>
                                    </p:anim>
                                    <p:animEffect transition="in" filter="fade">
                                      <p:cBhvr>
                                        <p:cTn id="18" dur="500"/>
                                        <p:tgtEl>
                                          <p:spTgt spid="3891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38915">
                                            <p:txEl>
                                              <p:pRg st="1" end="1"/>
                                            </p:txEl>
                                          </p:spTgt>
                                        </p:tgtEl>
                                        <p:attrNameLst>
                                          <p:attrName>style.visibility</p:attrName>
                                        </p:attrNameLst>
                                      </p:cBhvr>
                                      <p:to>
                                        <p:strVal val="visible"/>
                                      </p:to>
                                    </p:set>
                                    <p:anim calcmode="lin" valueType="num">
                                      <p:cBhvr>
                                        <p:cTn id="23" dur="2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8915">
                                            <p:txEl>
                                              <p:pRg st="1" end="1"/>
                                            </p:txEl>
                                          </p:spTgt>
                                        </p:tgtEl>
                                        <p:attrNameLst>
                                          <p:attrName>style.rotation</p:attrName>
                                        </p:attrNameLst>
                                      </p:cBhvr>
                                      <p:tavLst>
                                        <p:tav tm="0">
                                          <p:val>
                                            <p:fltVal val="90"/>
                                          </p:val>
                                        </p:tav>
                                        <p:tav tm="100000">
                                          <p:val>
                                            <p:fltVal val="0"/>
                                          </p:val>
                                        </p:tav>
                                      </p:tavLst>
                                    </p:anim>
                                    <p:animEffect transition="in" filter="fade">
                                      <p:cBhvr>
                                        <p:cTn id="26" dur="2000"/>
                                        <p:tgtEl>
                                          <p:spTgt spid="389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38915">
                                            <p:txEl>
                                              <p:pRg st="2" end="2"/>
                                            </p:txEl>
                                          </p:spTgt>
                                        </p:tgtEl>
                                        <p:attrNameLst>
                                          <p:attrName>style.visibility</p:attrName>
                                        </p:attrNameLst>
                                      </p:cBhvr>
                                      <p:to>
                                        <p:strVal val="visible"/>
                                      </p:to>
                                    </p:set>
                                    <p:anim calcmode="lin" valueType="num">
                                      <p:cBhvr>
                                        <p:cTn id="31" dur="2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8915">
                                            <p:txEl>
                                              <p:pRg st="2" end="2"/>
                                            </p:txEl>
                                          </p:spTgt>
                                        </p:tgtEl>
                                        <p:attrNameLst>
                                          <p:attrName>style.rotation</p:attrName>
                                        </p:attrNameLst>
                                      </p:cBhvr>
                                      <p:tavLst>
                                        <p:tav tm="0">
                                          <p:val>
                                            <p:fltVal val="90"/>
                                          </p:val>
                                        </p:tav>
                                        <p:tav tm="100000">
                                          <p:val>
                                            <p:fltVal val="0"/>
                                          </p:val>
                                        </p:tav>
                                      </p:tavLst>
                                    </p:anim>
                                    <p:animEffect transition="in" filter="fade">
                                      <p:cBhvr>
                                        <p:cTn id="34" dur="2000"/>
                                        <p:tgtEl>
                                          <p:spTgt spid="3891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38915">
                                            <p:txEl>
                                              <p:pRg st="3" end="3"/>
                                            </p:txEl>
                                          </p:spTgt>
                                        </p:tgtEl>
                                        <p:attrNameLst>
                                          <p:attrName>style.visibility</p:attrName>
                                        </p:attrNameLst>
                                      </p:cBhvr>
                                      <p:to>
                                        <p:strVal val="visible"/>
                                      </p:to>
                                    </p:set>
                                    <p:anim calcmode="lin" valueType="num">
                                      <p:cBhvr>
                                        <p:cTn id="39" dur="2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8915">
                                            <p:txEl>
                                              <p:pRg st="3" end="3"/>
                                            </p:txEl>
                                          </p:spTgt>
                                        </p:tgtEl>
                                        <p:attrNameLst>
                                          <p:attrName>style.rotation</p:attrName>
                                        </p:attrNameLst>
                                      </p:cBhvr>
                                      <p:tavLst>
                                        <p:tav tm="0">
                                          <p:val>
                                            <p:fltVal val="90"/>
                                          </p:val>
                                        </p:tav>
                                        <p:tav tm="100000">
                                          <p:val>
                                            <p:fltVal val="0"/>
                                          </p:val>
                                        </p:tav>
                                      </p:tavLst>
                                    </p:anim>
                                    <p:animEffect transition="in" filter="fade">
                                      <p:cBhvr>
                                        <p:cTn id="42" dur="20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r>
              <a:rPr lang="en-US" sz="3200" dirty="0" smtClean="0">
                <a:solidFill>
                  <a:srgbClr val="000000"/>
                </a:solidFill>
              </a:rPr>
              <a:t>Level Three: Post Conventional Level-</a:t>
            </a:r>
            <a:br>
              <a:rPr lang="en-US" sz="3200" dirty="0" smtClean="0">
                <a:solidFill>
                  <a:srgbClr val="000000"/>
                </a:solidFill>
              </a:rPr>
            </a:br>
            <a:r>
              <a:rPr lang="en-US" sz="3200" dirty="0" smtClean="0">
                <a:solidFill>
                  <a:srgbClr val="000000"/>
                </a:solidFill>
              </a:rPr>
              <a:t>Internalized-Truth-Centered</a:t>
            </a:r>
          </a:p>
        </p:txBody>
      </p:sp>
      <p:sp>
        <p:nvSpPr>
          <p:cNvPr id="24579" name="Rectangle 3"/>
          <p:cNvSpPr>
            <a:spLocks noGrp="1" noChangeArrowheads="1"/>
          </p:cNvSpPr>
          <p:nvPr>
            <p:ph type="body" idx="1"/>
          </p:nvPr>
        </p:nvSpPr>
        <p:spPr/>
        <p:style>
          <a:lnRef idx="1">
            <a:schemeClr val="accent1"/>
          </a:lnRef>
          <a:fillRef idx="2">
            <a:schemeClr val="accent1"/>
          </a:fillRef>
          <a:effectRef idx="1">
            <a:schemeClr val="accent1"/>
          </a:effectRef>
          <a:fontRef idx="minor">
            <a:schemeClr val="dk1"/>
          </a:fontRef>
        </p:style>
        <p:txBody>
          <a:bodyPr/>
          <a:lstStyle/>
          <a:p>
            <a:pPr eaLnBrk="1" hangingPunct="1">
              <a:buFont typeface="Wingdings" pitchFamily="2" charset="2"/>
              <a:buBlip>
                <a:blip r:embed="rId2"/>
              </a:buBlip>
            </a:pPr>
            <a:r>
              <a:rPr lang="en-US" dirty="0" smtClean="0">
                <a:solidFill>
                  <a:srgbClr val="000000"/>
                </a:solidFill>
              </a:rPr>
              <a:t>Description:</a:t>
            </a:r>
          </a:p>
          <a:p>
            <a:pPr eaLnBrk="1" hangingPunct="1">
              <a:buFont typeface="Wingdings" pitchFamily="2" charset="2"/>
              <a:buNone/>
            </a:pPr>
            <a:r>
              <a:rPr lang="en-US" dirty="0" smtClean="0">
                <a:solidFill>
                  <a:srgbClr val="000000"/>
                </a:solidFill>
              </a:rPr>
              <a:t>	A person reasons according to moral values and principles which are valid and applicable </a:t>
            </a:r>
            <a:r>
              <a:rPr lang="en-US" u="sng" dirty="0" smtClean="0">
                <a:solidFill>
                  <a:srgbClr val="000000"/>
                </a:solidFill>
              </a:rPr>
              <a:t>apart</a:t>
            </a:r>
            <a:r>
              <a:rPr lang="en-US" dirty="0" smtClean="0">
                <a:solidFill>
                  <a:srgbClr val="000000"/>
                </a:solidFill>
              </a:rPr>
              <a:t> from the authority of the groups.</a:t>
            </a:r>
          </a:p>
          <a:p>
            <a:pPr eaLnBrk="1" hangingPunct="1">
              <a:buFont typeface="Wingdings" pitchFamily="2" charset="2"/>
              <a:buNone/>
            </a:pPr>
            <a:r>
              <a:rPr lang="en-US" dirty="0" smtClean="0">
                <a:solidFill>
                  <a:srgbClr val="000000"/>
                </a:solidFill>
              </a:rPr>
              <a:t>	Moral reasoning becomes more comprehensive, reflects universal principles, and is based on internalized norms. </a:t>
            </a:r>
          </a:p>
        </p:txBody>
      </p:sp>
      <p:sp>
        <p:nvSpPr>
          <p:cNvPr id="24580" name="Slide Number Placeholder 5"/>
          <p:cNvSpPr>
            <a:spLocks noGrp="1"/>
          </p:cNvSpPr>
          <p:nvPr>
            <p:ph type="sldNum" sz="quarter" idx="12"/>
          </p:nvPr>
        </p:nvSpPr>
        <p:spPr>
          <a:noFill/>
        </p:spPr>
        <p:txBody>
          <a:bodyPr/>
          <a:lstStyle/>
          <a:p>
            <a:fld id="{461567E3-DF97-4166-B0F2-14AE2954C6E1}" type="slidenum">
              <a:rPr lang="en-US" smtClean="0">
                <a:latin typeface="Arial" pitchFamily="34" charset="0"/>
              </a:rPr>
              <a:pPr/>
              <a:t>36</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124200" y="6248400"/>
            <a:ext cx="2895600" cy="457200"/>
          </a:xfrm>
        </p:spPr>
        <p:txBody>
          <a:bodyPr/>
          <a:lstStyle/>
          <a:p>
            <a:pPr algn="ctr">
              <a:defRPr/>
            </a:pPr>
            <a:r>
              <a:rPr lang="en-US"/>
              <a:t>5–</a:t>
            </a:r>
            <a:fld id="{07132C39-1AA2-4625-A988-A46D400717AA}" type="slidenum">
              <a:rPr lang="en-US"/>
              <a:pPr algn="ctr">
                <a:defRPr/>
              </a:pPr>
              <a:t>37</a:t>
            </a:fld>
            <a:endParaRPr lang="en-US"/>
          </a:p>
        </p:txBody>
      </p:sp>
      <p:sp>
        <p:nvSpPr>
          <p:cNvPr id="120837" name="Rectangle 5"/>
          <p:cNvSpPr>
            <a:spLocks noGrp="1" noChangeArrowheads="1"/>
          </p:cNvSpPr>
          <p:nvPr>
            <p:ph type="body" idx="1"/>
          </p:nvPr>
        </p:nvSpPr>
        <p:spPr>
          <a:xfrm>
            <a:off x="533400" y="1676400"/>
            <a:ext cx="8102600" cy="4419600"/>
          </a:xfrm>
        </p:spPr>
        <p:txBody>
          <a:bodyPr/>
          <a:lstStyle/>
          <a:p>
            <a:r>
              <a:rPr lang="en-US" dirty="0" smtClean="0"/>
              <a:t>Moral Development</a:t>
            </a:r>
          </a:p>
          <a:p>
            <a:pPr lvl="1"/>
            <a:r>
              <a:rPr lang="en-US" dirty="0" smtClean="0"/>
              <a:t>Research Conclusions:</a:t>
            </a:r>
          </a:p>
          <a:p>
            <a:pPr lvl="2"/>
            <a:r>
              <a:rPr lang="en-US" dirty="0" smtClean="0"/>
              <a:t>People proceed through the stages of moral development sequentially.</a:t>
            </a:r>
          </a:p>
          <a:p>
            <a:pPr lvl="2"/>
            <a:r>
              <a:rPr lang="en-US" dirty="0" smtClean="0"/>
              <a:t>There is no guarantee of continued moral development.</a:t>
            </a:r>
          </a:p>
          <a:p>
            <a:pPr lvl="2"/>
            <a:r>
              <a:rPr lang="en-US" dirty="0" smtClean="0"/>
              <a:t>Myth: Most adults are in principled stage (“good corporate citizen”).</a:t>
            </a:r>
          </a:p>
          <a:p>
            <a:pPr lvl="2"/>
            <a:r>
              <a:rPr lang="en-US" dirty="0" smtClean="0"/>
              <a:t>It is quite possible for a human being to physically mature but not morally mature.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81000" y="1371600"/>
            <a:ext cx="8458200" cy="5029200"/>
          </a:xfrm>
        </p:spPr>
        <p:txBody>
          <a:bodyPr>
            <a:normAutofit/>
          </a:bodyPr>
          <a:lstStyle/>
          <a:p>
            <a:pPr marL="533400" indent="-533400" eaLnBrk="1" hangingPunct="1">
              <a:lnSpc>
                <a:spcPct val="90000"/>
              </a:lnSpc>
              <a:buNone/>
            </a:pPr>
            <a:r>
              <a:rPr lang="en-US" sz="3600" dirty="0" smtClean="0"/>
              <a:t>	Kohlberg believed that only about </a:t>
            </a:r>
            <a:r>
              <a:rPr lang="en-US" sz="3600" b="1" dirty="0" smtClean="0"/>
              <a:t>25% of persons </a:t>
            </a:r>
            <a:r>
              <a:rPr lang="en-US" sz="3600" dirty="0" smtClean="0"/>
              <a:t>ever grow to level six, the majority remaining at level four.</a:t>
            </a:r>
          </a:p>
          <a:p>
            <a:pPr marL="914400" lvl="1" indent="-457200" eaLnBrk="1" hangingPunct="1">
              <a:lnSpc>
                <a:spcPct val="90000"/>
              </a:lnSpc>
              <a:buFontTx/>
              <a:buChar char="-"/>
            </a:pPr>
            <a:r>
              <a:rPr lang="en-US" sz="3200" dirty="0" smtClean="0"/>
              <a:t>The Scriptures speak of principles of modesty, humility, and wise stewardship of money. </a:t>
            </a:r>
          </a:p>
          <a:p>
            <a:pPr marL="914400" lvl="1" indent="-457200" eaLnBrk="1" hangingPunct="1">
              <a:lnSpc>
                <a:spcPct val="90000"/>
              </a:lnSpc>
              <a:buFontTx/>
              <a:buChar char="-"/>
            </a:pPr>
            <a:r>
              <a:rPr lang="en-US" sz="3200" dirty="0" smtClean="0"/>
              <a:t>If Kohlberg’s observations are true, then level 6 thinkers would be in the minority. In fact, they might even be misunderstood and persecuted by a level 4 majority .</a:t>
            </a:r>
          </a:p>
        </p:txBody>
      </p:sp>
      <p:sp>
        <p:nvSpPr>
          <p:cNvPr id="17412" name="Slide Number Placeholder 5"/>
          <p:cNvSpPr>
            <a:spLocks noGrp="1"/>
          </p:cNvSpPr>
          <p:nvPr>
            <p:ph type="sldNum" sz="quarter" idx="12"/>
          </p:nvPr>
        </p:nvSpPr>
        <p:spPr>
          <a:noFill/>
        </p:spPr>
        <p:txBody>
          <a:bodyPr/>
          <a:lstStyle/>
          <a:p>
            <a:fld id="{56582461-39B2-4B37-B6EE-F363F2F721B4}" type="slidenum">
              <a:rPr lang="en-US" smtClean="0"/>
              <a:pPr/>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know where we are?</a:t>
            </a:r>
            <a:endParaRPr lang="en-US" dirty="0"/>
          </a:p>
        </p:txBody>
      </p:sp>
      <p:sp>
        <p:nvSpPr>
          <p:cNvPr id="6" name="Text Placeholder 5"/>
          <p:cNvSpPr>
            <a:spLocks noGrp="1"/>
          </p:cNvSpPr>
          <p:nvPr>
            <p:ph type="body" sz="quarter" idx="13"/>
          </p:nvPr>
        </p:nvSpPr>
        <p:spPr/>
        <p:txBody>
          <a:bodyPr/>
          <a:lstStyle/>
          <a:p>
            <a:r>
              <a:rPr lang="en-US" dirty="0" smtClean="0"/>
              <a:t>A- Conventional Stage of Moral Development</a:t>
            </a:r>
          </a:p>
          <a:p>
            <a:r>
              <a:rPr lang="en-US" dirty="0" smtClean="0"/>
              <a:t>B-Principled Stage</a:t>
            </a:r>
          </a:p>
          <a:p>
            <a:r>
              <a:rPr lang="en-US" dirty="0" smtClean="0"/>
              <a:t>C-Pre Conventional Stage</a:t>
            </a:r>
          </a:p>
          <a:p>
            <a:pPr>
              <a:buNone/>
            </a:pPr>
            <a:endParaRPr lang="en-US" dirty="0" smtClean="0"/>
          </a:p>
          <a:p>
            <a:pPr>
              <a:buNone/>
            </a:pPr>
            <a:r>
              <a:rPr lang="en-US" dirty="0" smtClean="0"/>
              <a:t>Lowest Score is dominant stage of Moral Development.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0"/>
            <a:ext cx="7467600" cy="1143000"/>
          </a:xfrm>
        </p:spPr>
        <p:txBody>
          <a:bodyPr/>
          <a:lstStyle/>
          <a:p>
            <a:r>
              <a:rPr lang="en-US" sz="3600" dirty="0" smtClean="0"/>
              <a:t>Who makes us Ethical or Otherwise?</a:t>
            </a:r>
            <a:endParaRPr lang="en-US" sz="3600" dirty="0"/>
          </a:p>
        </p:txBody>
      </p:sp>
      <p:sp>
        <p:nvSpPr>
          <p:cNvPr id="4" name="Date Placeholder 3"/>
          <p:cNvSpPr>
            <a:spLocks noGrp="1"/>
          </p:cNvSpPr>
          <p:nvPr>
            <p:ph type="dt" sz="half" idx="10"/>
          </p:nvPr>
        </p:nvSpPr>
        <p:spPr/>
        <p:txBody>
          <a:bodyPr/>
          <a:lstStyle/>
          <a:p>
            <a:pPr>
              <a:defRPr/>
            </a:pPr>
            <a:fld id="{FE0B8B24-129F-435B-8C54-57EB03409035}" type="datetime1">
              <a:rPr lang="en-US" smtClean="0"/>
              <a:pPr>
                <a:defRPr/>
              </a:pPr>
              <a:t>2/16/2016</a:t>
            </a:fld>
            <a:endParaRPr lang="en-US"/>
          </a:p>
        </p:txBody>
      </p:sp>
      <p:sp>
        <p:nvSpPr>
          <p:cNvPr id="5" name="Footer Placeholder 4"/>
          <p:cNvSpPr>
            <a:spLocks noGrp="1"/>
          </p:cNvSpPr>
          <p:nvPr>
            <p:ph type="ftr" sz="quarter" idx="11"/>
          </p:nvPr>
        </p:nvSpPr>
        <p:spPr/>
        <p:txBody>
          <a:bodyPr/>
          <a:lstStyle/>
          <a:p>
            <a:pPr>
              <a:defRPr/>
            </a:pPr>
            <a:r>
              <a:rPr lang="en-US" smtClean="0"/>
              <a:t>Ethics  in Management</a:t>
            </a:r>
            <a:endParaRPr lang="en-US"/>
          </a:p>
        </p:txBody>
      </p:sp>
      <p:sp>
        <p:nvSpPr>
          <p:cNvPr id="6" name="Slide Number Placeholder 5"/>
          <p:cNvSpPr>
            <a:spLocks noGrp="1"/>
          </p:cNvSpPr>
          <p:nvPr>
            <p:ph type="sldNum" sz="quarter" idx="12"/>
          </p:nvPr>
        </p:nvSpPr>
        <p:spPr/>
        <p:txBody>
          <a:bodyPr/>
          <a:lstStyle/>
          <a:p>
            <a:pPr>
              <a:defRPr/>
            </a:pPr>
            <a:fld id="{535425EF-C8B4-41E9-9669-21C6BED78413}" type="slidenum">
              <a:rPr lang="en-US" smtClean="0"/>
              <a:pPr>
                <a:defRPr/>
              </a:pPr>
              <a:t>4</a:t>
            </a:fld>
            <a:endParaRPr lang="en-US"/>
          </a:p>
        </p:txBody>
      </p:sp>
      <p:sp>
        <p:nvSpPr>
          <p:cNvPr id="3" name="Content Placeholder 2"/>
          <p:cNvSpPr>
            <a:spLocks noGrp="1"/>
          </p:cNvSpPr>
          <p:nvPr>
            <p:ph type="body" sz="quarter" idx="13"/>
          </p:nvPr>
        </p:nvSpPr>
        <p:spPr/>
        <p:txBody>
          <a:bodyPr/>
          <a:lstStyle/>
          <a:p>
            <a:endParaRPr lang="en-US" dirty="0" smtClean="0"/>
          </a:p>
          <a:p>
            <a:endParaRPr lang="en-US" dirty="0" smtClean="0"/>
          </a:p>
          <a:p>
            <a:endParaRPr lang="en-US" dirty="0"/>
          </a:p>
        </p:txBody>
      </p:sp>
      <p:graphicFrame>
        <p:nvGraphicFramePr>
          <p:cNvPr id="8" name="Diagram 7"/>
          <p:cNvGraphicFramePr/>
          <p:nvPr/>
        </p:nvGraphicFramePr>
        <p:xfrm>
          <a:off x="1371600"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ctrTitle"/>
          </p:nvPr>
        </p:nvSpPr>
        <p:spPr>
          <a:xfrm>
            <a:off x="0" y="4191000"/>
            <a:ext cx="6858000" cy="1066800"/>
          </a:xfrm>
          <a:solidFill>
            <a:schemeClr val="bg1"/>
          </a:solidFill>
          <a:ln/>
        </p:spPr>
        <p:txBody>
          <a:bodyPr/>
          <a:lstStyle/>
          <a:p>
            <a:r>
              <a:rPr lang="en-US" sz="3200" dirty="0">
                <a:solidFill>
                  <a:srgbClr val="FF0000"/>
                </a:solidFill>
              </a:rPr>
              <a:t>Choosing a </a:t>
            </a:r>
            <a:r>
              <a:rPr lang="en-US" sz="3200" dirty="0" smtClean="0">
                <a:solidFill>
                  <a:srgbClr val="FF0000"/>
                </a:solidFill>
              </a:rPr>
              <a:t>Pebble</a:t>
            </a:r>
            <a:br>
              <a:rPr lang="en-US" sz="3200" dirty="0" smtClean="0">
                <a:solidFill>
                  <a:srgbClr val="FF0000"/>
                </a:solidFill>
              </a:rPr>
            </a:br>
            <a:r>
              <a:rPr lang="en-US" sz="3200" dirty="0" smtClean="0">
                <a:solidFill>
                  <a:srgbClr val="FF0000"/>
                </a:solidFill>
              </a:rPr>
              <a:t>What these  pebbles teach us?</a:t>
            </a:r>
            <a:endParaRPr lang="en-US" sz="3200" b="1" dirty="0">
              <a:solidFill>
                <a:srgbClr val="FF0000"/>
              </a:solidFill>
            </a:endParaRPr>
          </a:p>
        </p:txBody>
      </p:sp>
      <p:pic>
        <p:nvPicPr>
          <p:cNvPr id="643076" name="Picture 4" descr="MPj04330520000[1]"/>
          <p:cNvPicPr>
            <a:picLocks noChangeAspect="1" noChangeArrowheads="1"/>
          </p:cNvPicPr>
          <p:nvPr/>
        </p:nvPicPr>
        <p:blipFill>
          <a:blip r:embed="rId2" cstate="print"/>
          <a:srcRect/>
          <a:stretch>
            <a:fillRect/>
          </a:stretch>
        </p:blipFill>
        <p:spPr bwMode="auto">
          <a:xfrm>
            <a:off x="6172200" y="0"/>
            <a:ext cx="2971800" cy="6858000"/>
          </a:xfrm>
          <a:prstGeom prst="rect">
            <a:avLst/>
          </a:prstGeom>
          <a:noFill/>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Pebbles</a:t>
            </a:r>
            <a:endParaRPr lang="en-US" dirty="0"/>
          </a:p>
        </p:txBody>
      </p:sp>
      <p:sp>
        <p:nvSpPr>
          <p:cNvPr id="3" name="Text Placeholder 2"/>
          <p:cNvSpPr>
            <a:spLocks noGrp="1"/>
          </p:cNvSpPr>
          <p:nvPr>
            <p:ph type="body" sz="quarter" idx="13"/>
          </p:nvPr>
        </p:nvSpPr>
        <p:spPr/>
        <p:txBody>
          <a:bodyPr/>
          <a:lstStyle/>
          <a:p>
            <a:r>
              <a:rPr lang="en-US" dirty="0" smtClean="0"/>
              <a:t>Different shapes and sizes</a:t>
            </a:r>
          </a:p>
          <a:p>
            <a:r>
              <a:rPr lang="en-US" dirty="0" smtClean="0"/>
              <a:t>Different </a:t>
            </a:r>
            <a:r>
              <a:rPr lang="en-US" dirty="0" err="1" smtClean="0"/>
              <a:t>colours</a:t>
            </a:r>
            <a:endParaRPr lang="en-US" dirty="0" smtClean="0"/>
          </a:p>
          <a:p>
            <a:r>
              <a:rPr lang="en-US" dirty="0" smtClean="0"/>
              <a:t>Largest at the bottom</a:t>
            </a:r>
          </a:p>
          <a:p>
            <a:r>
              <a:rPr lang="en-US" dirty="0" smtClean="0"/>
              <a:t>Smallest at the top</a:t>
            </a:r>
          </a:p>
          <a:p>
            <a:r>
              <a:rPr lang="en-US" dirty="0" smtClean="0"/>
              <a:t>All connected </a:t>
            </a:r>
          </a:p>
          <a:p>
            <a:r>
              <a:rPr lang="en-US" dirty="0" smtClean="0"/>
              <a:t>All balanced on each 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Pebbles</a:t>
            </a:r>
            <a:endParaRPr lang="en-US" dirty="0"/>
          </a:p>
        </p:txBody>
      </p:sp>
      <p:sp>
        <p:nvSpPr>
          <p:cNvPr id="3" name="Text Placeholder 2"/>
          <p:cNvSpPr>
            <a:spLocks noGrp="1"/>
          </p:cNvSpPr>
          <p:nvPr>
            <p:ph type="body" sz="quarter" idx="13"/>
          </p:nvPr>
        </p:nvSpPr>
        <p:spPr/>
        <p:txBody>
          <a:bodyPr>
            <a:normAutofit fontScale="85000" lnSpcReduction="20000"/>
          </a:bodyPr>
          <a:lstStyle/>
          <a:p>
            <a:r>
              <a:rPr lang="en-US" dirty="0" smtClean="0"/>
              <a:t>Come across cases from diverse sections of society- Caste, </a:t>
            </a:r>
            <a:r>
              <a:rPr lang="en-US" dirty="0" err="1" smtClean="0"/>
              <a:t>Class,religion,age</a:t>
            </a:r>
            <a:r>
              <a:rPr lang="en-US" dirty="0" smtClean="0"/>
              <a:t> groups</a:t>
            </a:r>
          </a:p>
          <a:p>
            <a:r>
              <a:rPr lang="en-US" dirty="0" smtClean="0"/>
              <a:t>Need to balance the interests of all through values for fairness and impartiality overcoming the individual  attitudes and biases.</a:t>
            </a:r>
          </a:p>
          <a:p>
            <a:r>
              <a:rPr lang="en-US" dirty="0" smtClean="0"/>
              <a:t>Largest stone acting as a base for judiciary</a:t>
            </a:r>
          </a:p>
          <a:p>
            <a:r>
              <a:rPr lang="en-US" dirty="0" smtClean="0"/>
              <a:t>Responsibility to  keep all the courts down the line connected with  judicial values</a:t>
            </a:r>
          </a:p>
          <a:p>
            <a:r>
              <a:rPr lang="en-US" dirty="0" smtClean="0"/>
              <a:t>Responsibility to make sure that smallest one on the top is not felling down due to any imbalance.</a:t>
            </a:r>
          </a:p>
          <a:p>
            <a:r>
              <a:rPr lang="en-US" dirty="0" smtClean="0"/>
              <a:t>If they stand strong and connected, no one can roll them in their own 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362200"/>
            <a:ext cx="7239000" cy="1143000"/>
          </a:xfrm>
        </p:spPr>
        <p:txBody>
          <a:bodyPr/>
          <a:lstStyle/>
          <a:p>
            <a:r>
              <a:rPr lang="en-US" dirty="0" smtClean="0"/>
              <a:t>Morality and Values Percolate from Top to Bottom</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descr="data:image/jpeg;base64,/9j/4AAQSkZJRgABAQAAAQABAAD/2wCEAAkGBhQSERQUEBQUFRUVGBUVFRcYGBQXGBcYGBoYGRQaGRoZHCYgGRkjHhgfITAgJCcpLCwsGh4xNTIqNScrLSkBCQoKDgwNDgwNDykYFBgpKSkpKSkpKSkpKSkpKSkpKSkpKSkpKSkpKSkpKSkpKSkpKSkpKSkpKSkpKSkpKSkpKf/AABEIAPEA0QMBIgACEQEDEQH/xAAcAAEAAgMBAQEAAAAAAAAAAAAABQYBAwQCBwj/xABFEAACAQMCBQIDBQUEBgsBAAABAgMABBESIQUGEzFBIlEjYXEHFDJCgVKRobHwM2KCgyRTcpLB0RVDZJSissLS0+HxFv/EABYBAQEBAAAAAAAAAAAAAAAAAAABAv/EABcRAQEBAQAAAAAAAAAAAAAAAAABETH/2gAMAwEAAhEDEQA/APuNKUoFKVg0AmtbyYrlvbzT4qIl4qf6waCYe6+YoLse9V8XX13oJyaKnGvt/lW9bqq6JCe+a2JcEGiJ/wC971vRs1ARX/vnPipm0OVBoOmlKUClKUClM1rmnVFLOQqqCWYkAADckk7AfOg2UqD4rzna2+BJIxJCsoSOSTUHOEwUUg6jsN/Na7fnGIqDIkkRMkkehwmtenGZmLhWOgaBnfcZGRvQWCmapl99oXwFeKJ1ld4kWKRWZtMiGRX0wa2YaATgb5GDiujiV3dtZRFdfVkYGXoxLHMkRyW6cUznEgyqkknGSQM4FBas14nnCKWYgKoLMT2AAySfliozli7EluCrzPhnRutp6qsjFXR9IAJUjGd+3c9618z2Uk6xwKp6crgXDZA0wr6nXvk68BNvDGg6349AJEjMqapI2mQZ7xrjU+e2PUP4+xrbwviS3ESTR50SAMuoYJU/hOPYjcfIiqvd8kvcBmncLJJcan074tVV4lt1O2A0bHPzkf5VcY0AGAMAbADsB4oM0pSgzSlKBWDWa0TnbagieJXq5x898/8AKq3x+6kEaLbNGjySxxhnXWoDZJJUEE7Cpi7iBY5P8TjPviovjsISKOQ9o5oGPuQW6Rx9Opn9KqoVG4iCMyWrgg40xspH6O2D421Ctq3t6CPQW/yIcfMDTfAnFTFtGdbZ7KAR/iMmSM/7NbZBlo2UHBV3zg7EhAuT4OGO319qgghxa88xfp91lAz9VuWzt8q83PMs8aa5LORwo30648fpIuM7gY1ee1TTq3UPfGkN8h6j+m/8gai7ufX92Q95J4zpGw+GxkYH6aAcf3cec0FitckAspQkbq2Mj5HBIyPkTVitHGkYqBLHYH/7rxdcQlaVLa1wrlOpLKy6hFHkquF/NIxBAB2AUk5wAQtINcHF+Pw2qq076Qx0oAGZnb9lFUFmb5AVU+C8zysLQ3MoQLJeRXEh0okjwKVUnOwB3bAxuh8DFclnDJOllFBIYGYX17G+lXKK7stuxVtjlbjO9EXrhfGI7gMY9QKnS6ujxuhwGAZHAYZBBG24IrVx7jH3eLUEMkjsI4owcGSRvwrnwNixbwqsfFcPJnSELIgKyo5FyrOXk6x/Ezsd21AAq3YrpxgbVz8a4Gbu+iE8Qe2gheQBvwPPIwQAjzpRT/v0ELxDj13JC7LcJFKk6WaLCscscsrlMOryKW0hZN1xsY23rdc8EhN3ieSe4jtomuLgzu0iZbPRXpDEecK74CflT33lOB8nrFDaCXAa3MkzKmBGZpQ2tsYGy6209sA12NxCztQ8zSoouHLlteoyMFVMIBktgKBpXOKCv8HWSeaGOQOBqPEbhSfShc/6FAfYqFDke8WfNcw5RvJopg4iikIuFQs2oSPcy6rmRunuq9ICNB3wTkDar7Y3KyosihgGAIDoyP8A4lYBgfka6aCnQ8gt1FlN3KspD9Ro0iXUz6AdGtW6SqiKigbhQd8liZ7inL8VwqCXqZTOl0kkicZADeuMqcNjcdj+gqTpQcvDuGxwRrFCoSNBhVGdh387kk7knck11UpQKUpQYpSlBmlKUGGrlum2JrpNa5OxoqEWPfeo7miAtZz6Bkhdf1EbBz384U1INJk4A8/1mo7mq7AtXiyA1wHhQ9gupH1ux/YRAzn5DHciqNF3xKONjIcsHRekFxll1Elzn8C+pBqbywAySAY28tZFhjIaRDhcaFlmaIrpWQgiM6QyFgVYYB0lexFcvDZgegZ5eo+BJ0k1PM7bm3AiX8CxoxI7LrbJxpybfw+doYdMo13Jjln6K4LYBJCDSCMDKxhvJ96gp3C7QAF7eZXkYb5KsrKC2zqPiZ1E+pmLd9/FbYAzXdmHTQUa6l1BtaOGQgaWwDqy/wCAgEAE7jeujjt1H97WeEq6MIg5Ujc6Ltnz7PhFXBAJIXO4GNlyVxGVIJS4g3G+nXIqN9MpJjfw9VFhUjb+v4V6u+DmRhJDM8DlNDMgjYsgJIGHBAZSSQ3jUe9aSwz5/ea8y37m4toImwRqnnIA2hXKqu4/PIQPoj+1QSdvwO3itxEyIYk9XxdLjVksXYvnLliWLHyTXOeabXpPcxZlVCsIeON2LlmARIzj4gLMB6SVyarfGZ3u5LiBXYLPPHYoBhlVIE695Jpb0lssUyR+VRXbzJwCXRbW8KT3SmYzSs9wYsaFPTBkUAoutlIWNdtBwBQWrhF48sYeWF4GJPodkZsflJ0EgEjxnaornTmMWsaKroks7iKNmBYJtl3KjdtKgkL5YqPNSHL3DOhAidOKMjJZYtRTUTuQWGo58k7mtXF+AdUvIjsk3QlgjfuI+pglwv7WQN8+BQUC743PeWsaoq3ARri5PVUqJraFmjgaSNAA7MxLCP0hul4r3NZQxTW8azXLDoy3PUtYsvM9wyKeloRliTRH+UrpGPVvk/Q+GcFht1URIq6Y44gfJSPPTBPc41H95rzc3tvZxZkaKCPJxuqLqJLEADGWJJOAMneg2cGmLQoTHLHtgLMVMgA2BchmyxAzuSd996781EvzJAIjL1Bp6LXGCCH6S920NhseNwNyKr03FOIvNHbxvaI0kTTGTpzM0ceVClo2fAZi2ANR/C3tQXbNeJbhVxqIXJCjJAyx2UDPknxUFy1JJItwk8nXVJDAGKImvQiiYkLscuWX/DUHwbqzXUVnOGI4eWkZz2lJytic+SIyzNn8yigvgNZrAFZoFKUoMUpSgzSlKDBrnu5dKk10GuLibegj91BCTMQGYgnAZtK7s2ATgfM+B71VryU3DBpwpjVgyGNi8axRBZro5ZVyzFUiyRp9WAfxA2xX9/5f1iovhfpu5Ysp05rhwYiAcKbbqE4PYO/qyO++fNCOa1vJzNK/xYIIojLNMI1COQARHCGXEihc/EIYkqPBxVk4NYSrC0rBfvU4DvrzpQ4+HFtvojBx8zrOxY1H8f4dLJqgEzSM0TuqkIoOiSJlDYABLYK5O2/YZOd9/wAziaMxWYdriQFNOlh93YjDNMcYj0ZyVJ1EgAA5oqsScGunmknuoDmF1zIjqDcRAsGHSwQ8YU53IILEAEgk9PHuEuiSG2+LG1uNMhdciSHqNExZsAjIjGT7E+Dm48KgUgSI8pBBXS7sRlTpY4zjVlfp3x3OYnjN0yW18zgHp63BcHSVIzpOTuukeMD1e4NBycO4tHNq0EkqFYjSy7OCVIyBqU4bDDY49iKRcrRSTSTSPOWkCDSs0sSqI1woAiZdW5ZstndjWrlq202kLMrB5EWSQvu7SMoyWPnA2HsoUbYqWikwQT/yqj3JdWFsVMklvG8YfTrkQOOpgyE5bUzOVBJOSTvvXPNziZkLWERdACxuZQ0VsqgElgTh5QAOyDB/aHeozmqaYmOG2SBXvMQibLGdBpYyuFCbqiDOS43YDHau2/4e7Jb8OyWVlzcSKnTUW8eB01Cn0lyVTGSdOs1B74PzlnQkySY+7tcGZhGmpE05laIMWhR8nTq3ODttXJwrnSWW2+8ZhkMzJFbwRrJtKw1APM2AwAOWKrgBGwSajG4TKsE1rbwNLI93i5eR9LSW2oyRmSZwS4ZAI/SGwNQwDtVru+CTXEEXVkFvcRP1Ee39SxnDKABKuGBRipyB32xtRFX4nxWVkNtNcLMsk1krTIBGOnNrmnUaTgII4tjknS+5Peo2xuo5poFku/uzaDONJj60kt/IzqE1htJWMKNQXIDgZFXPgvJEMNtLbTBZ45JWlOtFy2rSRrAAXIIwNIAChQBtU5BwyJHZ0jjV2xqYKoY4AUZIGdgAPoKCmcX5QmuXd21BhNBApLKWayTAn1H3kLMxHf0p7VY+H8GkW6uriRl+KIo4gucpHGpO+RjUXdjjt2qYdwoJJAA3JOwHvvXNf8WhgCmeWOIMQql2VQWPYAk7mgr9nyZDaRamuLvEeqWRzcSqrHJkdmRSEwSSSAu9dHJFuxha4lBEl3I1wwIwVVgFgQ/7Mart7k1nmLma3ihuushkWBYxKmAQ/V7IM7McEEj2I969xcTnmS8a3CYj1RW2QfXIinWzHONPUOkD+4T5oqfzWarfKCZVn6108myTR3BGpJQAx9AGEyGGAh0EEEZ71ZKIUpSgxSlKDNKVgmgGozinaum8ugoqCubksT7UHPdQEmP1BVDh5CdsqmWA9vxYzkjAFVibick18CiuHxKsa9NBhWtpPuzF9OTJL62Cl8KExgHNcXHeLkXQgeaZTJOitGMdI2zmNcBdOSz5bLA7aXzj0gy3GEuBdI1voOSt24YsGP3UaWjTbGXWQDJxjv5oPoVtbhEQsBqVFUttnAA1b+2Rmqvy0l592E6GHEjSXAhKtqkSV2kGZdWEchhj0lRsD5NTdhxxJ3hMTaopYWkUgZBIMexPhgH/AAn5+1S9BA8C4mskE3TzqjknyhGHQsWkVWXuG9YGP3Zrm43Iw4YEbaWaOKAAjcSS6Y+x9slsH9k1Y1iUEkAZOMnAycdsnzVA5r50gW5XW69O3LhV1KDLclWU4ycLHEpYNI2FDP39BoPV5aC3HWiaTKsGnLMWM6EgSNJnbWoJcFQMY0j07Cdxg7/MbiqC33y/ZgDA1vpIADSiEuew1qA10FGx/BHkj8WCKtvLa/6HbYZmAij3Y5bOkZ1H3ByP0qq7bDh4+9tcMxY9NYo1I2jXOqTTvuztjJ22VRVmzVfjbBB9v6FcPN1nG0DSP1JXkKRQwNLIIWmY6Iw0asFYZ9TBsjCtURv4tzXrBSyZD61ie5cZt4mZgmlT/wBdLk4CLsCfUR2rxzDz9HbwllC6jObVDISiM6g9RhpDMyKQVwBksMDwar3NMTWsVvbWZCiwh+8E9PqapWzDaqEBA1vI7OM5AIzg4rusOBXsc8SxwwsltCscc0z7GSQ67uVY0BYuzYGSVxhu+qgufBxJ0lM0iyO3qLKhjXDbgBSSQADjc596rnH2uLu6e1tZjAsEaSSSDOTLIfhJsQSqqC5GdyUB2yDcAKhbzlstOZY7iWHX0+qsYixJ0z6clkLKcek6SMjagpvFOIm7vntwsjRyzxW2rGIjDbfGvMEn1Mz/AAzgHYAZGcVz8UEl9cM4MbQXDPaQjS7P92hy17JFuFXqFdGrBJ9A7VfOFcqwW5jZFJaNHjV2ZmbEj9SQ+2pmOSce3gV03d9BaRapXigiXYFiqKPYDsP0FBVOEcvTStA06aY3615OCRk3Eo0QxFe4EURx9VXyKlOBcpGLh0Fq8jo8YDGSJsMJNRckFgQwySMMCCO4ru4TzZbXL6IJCxwWGUlQMBgMULqA4GRnTnGRUuWoODgvBVtkYB3kZ2LySSEM7uQBliAAMAAAAAAAVI1GXXMESQSzgl0h6gbT3LRkqyrqwC2oae+M1x8O5ilaVY7m1e3MgYxkyRSBioyytoJ0tjfyNjv7hP0pSgxSlKDNeW7V6rXM2FJoIPid3vj51wRgnxWbuUFjv5qK47csIulCSstwwhjb9jIJkk+iIGb6hfeqqrcfj1u11I0vQlKxQiKISnMMgMDBSduowd84OVGnbUKtlhcRXkbpPEyuixmSN8o6GVMnTpbUoILLqzvuN967v+iU6KQ4OhQipgkMNGOmQRghhpBBHkVULfgshM10FkuDJ1lt3j6UcykERo7kGPUD0VI0kABm9JzmolbU4PccMctZBFjEYxpSV1l6ayYjmijU/GZivx9S7dvK1JL9p8g6GsWo6uzprlEkJ1qrdRQCUwGLHUFACHfJAqGm5guIolZ5pROWcNHcRBAqB9Ma6Y4lDSMCDrDhBvkkYBsB41cxzrAiQyuV1LJqeEPnqaF0gOSx6THUp0jbOM0Ebf8AN1xdm4hikkRACsb2sEzGVvSCBKwKquSRqBXAwc74Gzl/kbRFGLhY1VX6wt0VGwwJZBNMRquGTYZ9I231Cu9ecmILvby6UfpuVdW9WFKlFbSzq2oBSBk7bbjO615vV3CdG4BCCU+hWGkhWxlHbfDrkdxqFFdttdCQOVBGiR48sB6mQ4YjB/DnI/Q1z8vtiKSP/Uzzp+jOZU/8MoqH4NzNbpaQmSTSXyxzHMuqSRjJIq5T1kMzDC5Pp8mt3BuMRm7uI1fPUZJBpIxqWJElU75VxoBwQNjVFkTJx2qRbg0cjwSuCXg1mPchQzgKWK9i2NgT2ycd6jUB84qQbi8cERknbQgOCxzgfUgbD5n5CoO+KyRWdlVQ0hBdgN2KgKuT5wABW4VUJufDNIsPDoJJpHUuJJFeCBVBClyzgM4BYD0Kc+DWrhHNpSItO7TYjubmSTQkSokTCNRGgySjsG0FjqOCT3xRF0zXDf8AG4IWRJZUR5GCopI1MWOAAvc/uqjvx5rmG5kum0/dkjkC2s80eJJQ/wDo0jo+JHBVASMbvgAdzaOU+VY7SGMaFM+gdaXGZHc7vmQ+ojOcZPbFBOsNvavmfGorWyu7cNJNc3bOZJHI+8XGhBkRxxquIg7FR6VUaQ+9fRrwpoYSlQhUhtRAGkjByT2GK+d8r8UhEly/DLYSPI4iiWNenCkUWQHmm06RrYs+AWcgpt7B1WnEZZIrnic+UaOOWG1tjnMJzg9QED47uEBHgYG+a2cwxSKkECMxextxeucnLvAAsSsxzs5EmfpU5acq/AVJ5CzmdbqZlAVXkDh9Ok5xGCqgDvhRvmpiPhsaySSBfXIEV239QTIQb+2o/voKJJM6cO4eohnl68sdxMsSGRgpY3TA423cquSQNzVi4PZzzTi6u06WlWS3gyGKK+NbysuxkbSBpGyjO5JNWEIBsOw8V6oFKUoMUpSgzXBxeYrH6e+QP08131ycSjzGwoKq5ycn/hXBYfEupZMZEWLeP5H0vcEfMsyL/l1ImLc5/wCG1Rtjcfdi0c2VDSyMkp/A3VkLhWI/s5Mtpw2AcDBycCqkeL3zRQO6buAAgP8ArGISMf7zDP613cNsxFCkS5IRVQE9zpGM/rjP61A8YvU61vFK6IpZpW1MqhuiVKL6iM/EdWx/cNWCOXAwe9E62kajg7jsR3BHbBHtUU/Jtnti2hUjOCqBGGe+GTBH6Gu+KXzW0S1FQ55OiEZSIywIzaisT4XVkMGUOG0PkA6kwQQDnNeIeTIo8NHLcByoi1M6SfCGBoxIhXAwN8athvjarGjjA+taXkyMfWgo1ty7LNBb4uSvTDelo1Zte6TozhlJXUGGcasZGrc1mfhEy3Yll+7H7xNCvUVZOpFoDvhCe+sJo1E7agNJFWC1Oi5kj8OOvH7eo6ZgB8nw3+bXNxe4DSW0I3dpkmx5EcJLu59hnC/MtjxVROI37qluHN6CfGf6+lRdpGCQP+HapyFABgVBS7K6lnhu7y2UtJcMLe1PhYUYxJKc/k1s8p9xitXBvs+KwyQyM5Rp4wwlYSM9pb/2UeRsquwLaQAAHIxnNXxIwAAAABsANgKzigrVpyWoUBmAH3o3TKihUbTtbpjwqBY+3cx1ZhSofmzmAWVpLcEaumuVXONTE4Rc+Mk0HXxDg8M+nrxRS6TldaK+k+41A4roGlF8Ko+gAH8hUHzLxaWOwaVRomYQqo2OmSV0QDJGDgtjtUBzdw4S3wbiUTycOSMaNJzEkpOHe4VSGwBsGwVUZJxuQF/Vs9qzXFwjhkdvEsUORGudALFtIJJCgkkhRnAHgYFdtApSlApSlBilKUGa1zpkEVsrBoK3fWmk58bVyOgKsrAEMNLAgFWB7gg9xU3xRWY4Hbbf3qMa3PbaqYpk3BHM9ykQEydGGDEsm8Qcu7IpKMTGV06gTqwV3OBjz90uIUVYLeeEiVuqITHLGYmZsdPUxOVGkZEYcAH0kbCxcKgKz3EbH1tL1x7tEyoqn5hSmg+2B7ipe4uFjUtIVVR3LEKAfGScAdqgpD3UqySgniBj0kwARyjqPvjLiPqAZ/b0jf8AMBk8w47L8IvcXSHBWUGBQF+KqjWOiUjYREyFiW3GAfe0T8z2+oLqYl2IQrHK4kK7uEKKQ5Hc4yB7968NzhGgOEuD0ygkAjIMZfGgMGK+ttQwi6mPt7l1BLzJP8YQ3lswiDMhkjXMgADAFkkRcnJ/swSAPUASBWYeapCx0XNs/wALX6VXJbRI5CjWD0cJgscuMj32n35pEzLF90ZmYCVGnMYjKYJDgr1CCdLYGnJCsc7VCcS5haUQNJHbQRTPgs5SV1KhCd3j6QYq2rJzgLjZjsHm641JJDb3CzWeVdfSpZyBMeky5EuZMhw2nSp9A7GrJYcNWPJzrdyDJI2NbkbDOMAKPCjZfHkmjXliJRdStC1ztILadUt44lUJqaXWNHxA+fiBSSEGnzm9cGJaCFm1EtHGx1d8lASW+ee/61RJ2S5YY8VOotR1jbZAOKlAKiM0pSgVUftMtQ9rF1CBEl1atMT2EfUAYt7KMjJq3V5kjDAhgCDsQdwR5BHmgqN7xOPiFxDBbOssUMi3FzIhDIDHvBFqHpLs+GIB2VN+4rg4tY8SntjYtDGQ69KS8aZSpj7F+np19Ugdu2fJq9W9sqKFRVVR2CgAD9BW2gieMcIeaBYY5nhGYw7r+MxqRqVWBGksBjUO2TUqKzSgUpSgUpSgxSlKDNKUoOa7Uad6iet3wPp7VNXEQYYNQkygeSfoPoKLHPe20cwxIpJB9LAlXUnGWR1IZT9CM/OqbxvlO7lukjjuQ0ckcgQ3PxmjChBJ08ID1PiEh9WcDBOBveDF8vaqnzbxh7e5gkeRoo1JKMsXU1Fop+oCx2zlYwEyudROdvTQl5E4gDCYrm0YwII49UUkeygKusZkDAY7DTvvkYFG5LvNLrK0REr9SVRLIokckN+JLYOgyNgG23x3rr4R9pjFYBPazF7jX0ekAeoqqrawHK4GC3k5KNp1DBqbP2gWoDs5lRI3MckjQy9NJFOCjMFIDf8AMDvtUFag5SlDK3QjdkAVH+/3+pFAxpQ9L0jBxge9buEctXMDForSwh2Iz1biRyCctrfpAtk7nfc1N33PsaOkawXTSy7RIYmi1+x1y6VUfU5+VVTjvPE7q5eVbONJGR0TRJcaAr4YFjtmRNOFjyqnWSB2DuWzmvNYuZBHCskkXTgyOsq+h+pJIC2gsGXSoXODv2xa4lA0jx2wPH09qpPJnD3UQM0DQskTCVnyJJ5pNJdmXJOlSCdT4YkjAAGTeLLJZQf6/wD2jKYjXAwK2V5FeqKUpSgVgms0oFKUoFKUoFKUoFKUoMUpSgzSlKBXFcwYOQB867a1yjagip+439vaq3zNxTTLboq56c9rKzFgu0kxhAVcEufUxOcADySQKsN0Bq2qkfaNwv4Ms6xGRxGqqQ2Om0chkSRhqAZRk5JB0/QtgLnJyfb9VZogYZl1FZI8DGoYf0MCmDnf05qDm+zpI7WeA3DC2lZppwY4zIezPiQYCr6B+Q4xtXdyrzkk0SdZ8MQvxDHJHG+VzszjAOQy/iOemxBNdnOV5nh8xjIPWRYkIwQeuyxKQRtj196KjeG8qpdx21zdvOziNWjUOsQi1qCRmBY2Y4OMk/QCtfG+AQRNBBDGi9aXVKQMu8cQMrh3OXcFlQHJOzVcoowoCqMAAAD5DYVT+P3wW+y4YpFbjUwClY+tJks2TntD3UHAyTgUHfHDk/X+NTtrZqoG29cPCkBwfGMjHnPz81L0RgV6rArNApSlApSlApSlApSlApSlApSlBilKUGaUpQYJrxKdqxcQ6lZSWGoEZUlWGRjII3B+YqDbkm3I9XXb31XV42fr8Wg3XcWG7fMVz30fwZdh/ZydxkfgPceR8qj7vlK1DH0P7f21z/8ALVa504Za29sxWHMjho0Z5ZcIxUhWy7HfcYAGSfbBIKkrX7P1e0gNvK6ZW2lMbnWjMi6lXLAtGup2bA1AMdQXIqt8bgurUOek6zvcxvFHH15rdwjPcE6VUIOyrpVVYaGYn1GrzwTnCBYgJgbZIyYA8jJ0meL4bqsgOMhgQNQUsBkA746L6ZZOJ2ajcJDdTgjcb9KJTn6O2/z+dBW//wCjuZHkiElxKgQGKSC0dGmkb8jM6FIo1232O5y1cHBOXHlZ2u1yVdo5dUryPM6pGriQqQpiDBjo3BJ7KBhvrJr5vwbgazRLK0lyDI8rsFuLhBlpHz6VfAoLfwqXSTnGPb+VTQaqhY8mRtsZr0Y/7Xc/+6uteSABgXnEP+9Of5g0FlBpmq+OU3H4b6+H+ZE3/niNd3CuEPCWL3M8+rGBL0Tpxn8PTjTvnznsKIk6UpQKUpQKUpQKUpQKUpQKUpQYpSlBmlKUCtM8uK2mofj/ABqOALrxqbJUEhFwCNRZ22UAke532BoNN+2/ce5qF5kgDWdyrYI6MrY7/hRmH8q5P+lnlPVSQSKpOoIRoYAepEUElmGc6mPcKB+LbzzRxqNbaeMand4JDiNS+lHVlDvjZUPg9zvgHFVUpd8jQyxRtADCVeO4SNWdYOopDjVEpCjO4JUA753810WcsN7cOyyRdOBOkljrkjRpGcsHUxbdQopOIyB32O5vPC+ZLebK28yOVGSoJ1ADbcEZGO3yri5auNV1xDOMieMfPSLeHR+nf+NQU2Pny5hti8tzE8/U0fd5bd42Ocafw6WiUEkanB1adsagBp5B47JIUiVopEXLPpD5jL63IL7JsxVdO5JYnVhSB9Vvk1ROMA5VsA7jODjb61R+WuLwtBbxxSKzrFGGXfYqihx2AJXzjtQXDh7aRv5xiuax5vglXWhOjJBfAKqQcEMVJ0Yx+bGKrnNPEpEhEUGevcsII+22oZlf2ARATn5iurhfLcESpbWqAYwzyneRQBgNrO4kOMKM4Xc4woBC5q2Rkb16rkTpwRqNkRQqDJOBuFUZPzIFY4fxISmUAEdKQxZ/aIVSSPllsf4TRHZSlKBSlKBSlKBSlKBSlKDFZpSgxSlKDNKwTXyPmr7a3WR47COMqh0maTUQxBIOhVIyu34if07UH1wmuTiNkkqMkqK6sCCrAEEHY7Gvi9h9tl4jg3CQzR5AYRq0bjPsclQfkdvmO9Xi++0USwFuGp1pAhkfUHCwgZwJAoLGQkEBB4DHOACSoOz4U/C7lbf0taTu5t3Oxjkxq6LeCW/KfOPftH84Q+gLHFIWV4ElZZWiDQySEQRkBgJGYEjsdADHavENvJxBo9Vw8+ppvvLqjpD0lYi36RzoWQFVkULk5csTgYPu0YyXtrbXoU3FvJreYqoWSCP4sDKzY0sz4Ugb/ioJscn3Si3DuZoLZWCxRySQyguAMiTUofp7hSWUsDuc51REbcRR7zpLeGYmNo1UWBGnRiE3BYks+ldwvfzgmvpv3oflYN9MH+VVOXmOK2v7kTyJGHitnUvtnSZUbHvj0/vorllur9hFpfiDEkG5To21uoTSdQhkdV9WvAGHLaQfO9QfBuCzSxW4jikRWQP1ZLlmxI4T40cSucSBdQXt+MZwNqva86WeN7iIfXIz+8bj59qqMXGj0EtodY+K0BlCuoeEZ6fRkdQnUcFYxv6TqPgGqidspjcXLSoB6dcEGc6dAYfeJj5IZ1CLg+oRnBAJIleMSNawiO3PxpCTrIBPdQWIxglmKR4x+cY2UYiuH2txBgJrhj9G/RilRVVcaAqEyYHpVSSAApJJJrrfmGSSISdKF1V8pIXI3UBgekAdTqC3pD6cofUMZEEVNdSyWxiuB8WeRpJBg6QToiRQu5GlyrYx/wBW3zqxctcMnjjCamQA+ov65HOmNdW/bOknJJJ1HIzUfxXme3sYfvDpI88mBGJE0SSFt8KcYRBnJ09vO5GfkfHub726Y9W4fSScxwsY0UDuBpPqxsASTnPz2D9IRjAAJJ+Z7n91e6/M3C+ZLy2bMFxKuDuC+tSPHpk2P7vHevsf2dfaGOIK8cqqlxEAWC50up21qDuu+xU5xkbnNEXalKUClKUClKUClKUClKUGKUpQVv7RuItBw26eM4fRoU+xkIT/ANVfCOPcGjtpnhjdpBEQkrOFALAAuqgH8IO2+fPyr9Cc28C++WksGQC4GknsGUhkz8sjf5Zr86XEMkcsiThhKHIk1kklskknB857+e4zRY5o4cgkHA2B2z38Y/d9cfStlvcCGZZGQPGjJ1I23V0xhgR2LDORnsf1rwE37djudvouAu3ffP8ALJqU5e4I13epGuWQOJJSRjTGjAn3GWI0jPkn50V9yvLiC2iMkhwigYGP0VVX3OwCjzgVQbjj8LSda7CM+MKuI2SBDuyIzsA77DUy6iTsAAAD08WUcQnkWUFoInaGNMkB5RtLKceFOVX2wxqWWK3s1GQseshERFLSStj8KgZeU/Lf51UeI7e0aLrNDAsYUsXaKNcAdyfT/X1qR5e5PQxzSyRKhugV6YRUMcGMRxkDs2PW3sx/u5rt4TwBpXWa7XSFIaGAkMEI7SS42eb2G6p4yctVnAqGqRY8ReOKRblmMtu3TkKhmaQHBhkCrk5kUjYD8WoeNoRuPzXQIhgZo2GNUilgw+a5VCO3aQ/TxV94vwbWwliISZV0hvyumc9OQDuudwe6nJHchoaO89QSRGjl/YY5yOxKN2kX/Z3HkL2qozy3xZ0Mcc+rEgAjZgwKvjJjbX6iDglGb1HBVsnBaevOBQS7vEhbIOrSA4I7EMNwfnVd4xH8GUkhNKM+o/kKeuN/8LAH9KtHDLgyQxuw0l0RyvsWUEj9M4qD4v8Aajdf6f0maRlhjUAOxYapAWY/XTpGw+vaqaYhpwM7k5yB6ceNI3G/zxvjxX0b7YeUJDIbyJSyMipNpGWj0atL48oQQDvsVHg189v+izq1uAqMkeUBYmNwoSRSfIYjWCPDeDkUajUW1Adg2SMYwf1wNhtjGx/dXdy9xJ4Ly3lizqWZVOPTrR2RCvzBydvH6VpuJ2ICsxAYknGRk/xycD+H6mx/Zxyyb29SXTi3tmEjHGQ0qk9NAT3O4ZvoPcUK+9Cs1gCs0ZKUpQKUpQKUpQKUpQYpSlBk1Wuavs/tb/DTqyyAYEsZ0Pj2JwQw+oON8Yqy0oPm6/YdaZy010R4GqIfxEeauXBeV7e0j6dtGEBwWO5ZiBgFmOSxx7nbxipalBTm5IljLC0uRHGWdgrQpIULsXcK2RlckkBs49zUzwflqOBuoxaWYjS00mkvj9lQAFjTP5UAHvk71MUoMAVmlKDBFc93w+OVdMqJIvfS6qw/cwxXTWMUEKeTrYkaldlUhhE0szQgg5U9IsU28DGBgbVNAYrNKDGKqnFPsu4fO5doNDE5Jjd4wSe50qdOTjvjerZSg+eH7ELHP47nGcleqMH5E6M4/WrxwvhUVvGsUCLGi9lUYHzPzJ7knc110oFKUoFKUoFKUoFKUoFKUoMUpSgzSlKBSlKBSlKBSlKBSlKBSlKBSlKBSlKBSlKBSlKBSlKBSlKBSlKDFKUoP//Z"/>
          <p:cNvSpPr>
            <a:spLocks noChangeAspect="1" noChangeArrowheads="1"/>
          </p:cNvSpPr>
          <p:nvPr/>
        </p:nvSpPr>
        <p:spPr bwMode="auto">
          <a:xfrm>
            <a:off x="63500" y="-1104900"/>
            <a:ext cx="1990725" cy="22955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5844" name="Picture 4" descr="http://2.bp.blogspot.com/_FBkc5aBzEnI/SlH143cr3QI/AAAAAAAAADk/aWVucpVK-vM/s400/chains.jpg"/>
          <p:cNvPicPr>
            <a:picLocks noChangeAspect="1" noChangeArrowheads="1"/>
          </p:cNvPicPr>
          <p:nvPr/>
        </p:nvPicPr>
        <p:blipFill>
          <a:blip r:embed="rId2" cstate="print"/>
          <a:srcRect/>
          <a:stretch>
            <a:fillRect/>
          </a:stretch>
        </p:blipFill>
        <p:spPr bwMode="auto">
          <a:xfrm>
            <a:off x="1676400" y="533400"/>
            <a:ext cx="4953000" cy="54864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7200" dirty="0" smtClean="0"/>
              <a:t>Thank You</a:t>
            </a:r>
            <a:endParaRPr lang="en-US" sz="7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a:xfrm>
            <a:off x="1676400" y="381000"/>
            <a:ext cx="6934200" cy="1066800"/>
          </a:xfrm>
        </p:spPr>
        <p:txBody>
          <a:bodyPr>
            <a:normAutofit fontScale="90000"/>
          </a:bodyPr>
          <a:lstStyle/>
          <a:p>
            <a:r>
              <a:rPr lang="en-US" dirty="0" smtClean="0"/>
              <a:t>Individual Characteristics Affecting Ethical Behaviors</a:t>
            </a:r>
          </a:p>
        </p:txBody>
      </p:sp>
      <p:sp>
        <p:nvSpPr>
          <p:cNvPr id="121861" name="Rectangle 5"/>
          <p:cNvSpPr>
            <a:spLocks noGrp="1" noChangeArrowheads="1"/>
          </p:cNvSpPr>
          <p:nvPr>
            <p:ph type="body" idx="1"/>
          </p:nvPr>
        </p:nvSpPr>
        <p:spPr>
          <a:xfrm>
            <a:off x="533400" y="1600200"/>
            <a:ext cx="8102600" cy="4495800"/>
          </a:xfrm>
        </p:spPr>
        <p:txBody>
          <a:bodyPr/>
          <a:lstStyle/>
          <a:p>
            <a:pPr>
              <a:buFontTx/>
              <a:buNone/>
            </a:pPr>
            <a:endParaRPr lang="en-US" dirty="0" smtClean="0"/>
          </a:p>
          <a:p>
            <a:endParaRPr lang="en-US" dirty="0" smtClean="0"/>
          </a:p>
          <a:p>
            <a:r>
              <a:rPr lang="en-US" dirty="0" smtClean="0"/>
              <a:t>Values</a:t>
            </a:r>
          </a:p>
          <a:p>
            <a:pPr lvl="1"/>
            <a:r>
              <a:rPr lang="en-US" dirty="0" smtClean="0"/>
              <a:t>Basic convictions about what is right or wrong on a broad range of issues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Values vs. Morals vs. Ethics </a:t>
            </a:r>
            <a:br>
              <a:rPr lang="en-US" dirty="0" smtClean="0"/>
            </a:b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7A801A-E621-47B0-87F2-3069D3703A79}" type="slidenum">
              <a:rPr lang="en-US" smtClean="0"/>
              <a:pPr>
                <a:defRPr/>
              </a:pPr>
              <a:t>6</a:t>
            </a:fld>
            <a:endParaRPr lang="en-US"/>
          </a:p>
        </p:txBody>
      </p:sp>
      <p:sp>
        <p:nvSpPr>
          <p:cNvPr id="7" name="Rectangle 6"/>
          <p:cNvSpPr/>
          <p:nvPr/>
        </p:nvSpPr>
        <p:spPr>
          <a:xfrm>
            <a:off x="1143000" y="1859340"/>
            <a:ext cx="6553200" cy="4154984"/>
          </a:xfrm>
          <a:prstGeom prst="rect">
            <a:avLst/>
          </a:prstGeom>
        </p:spPr>
        <p:txBody>
          <a:bodyPr wrap="square">
            <a:spAutoFit/>
          </a:bodyPr>
          <a:lstStyle/>
          <a:p>
            <a:r>
              <a:rPr lang="en-US" sz="2400" dirty="0" smtClean="0"/>
              <a:t>The terms "values," "morals" and "ethics, operate at  three normative levels:</a:t>
            </a:r>
          </a:p>
          <a:p>
            <a:endParaRPr lang="en-US" sz="2400" dirty="0" smtClean="0"/>
          </a:p>
          <a:p>
            <a:r>
              <a:rPr lang="en-US" sz="2400" b="1" dirty="0" smtClean="0">
                <a:solidFill>
                  <a:srgbClr val="FF0000"/>
                </a:solidFill>
              </a:rPr>
              <a:t>Values</a:t>
            </a:r>
            <a:r>
              <a:rPr lang="en-US" sz="2400" dirty="0" smtClean="0"/>
              <a:t>- defined by oneself,</a:t>
            </a:r>
          </a:p>
          <a:p>
            <a:r>
              <a:rPr lang="en-US" sz="2400" b="1" dirty="0" smtClean="0">
                <a:solidFill>
                  <a:srgbClr val="FF0000"/>
                </a:solidFill>
              </a:rPr>
              <a:t>Morals</a:t>
            </a:r>
            <a:r>
              <a:rPr lang="en-US" sz="2400" dirty="0" smtClean="0"/>
              <a:t>- by society </a:t>
            </a:r>
          </a:p>
          <a:p>
            <a:r>
              <a:rPr lang="en-US" sz="2400" b="1" dirty="0" smtClean="0">
                <a:solidFill>
                  <a:srgbClr val="FF0000"/>
                </a:solidFill>
              </a:rPr>
              <a:t>Ethics</a:t>
            </a:r>
            <a:r>
              <a:rPr lang="en-US" sz="2400" dirty="0" smtClean="0"/>
              <a:t>- organization or by subgroups of society. </a:t>
            </a:r>
          </a:p>
          <a:p>
            <a:endParaRPr lang="en-US" sz="2400" dirty="0" smtClean="0"/>
          </a:p>
          <a:p>
            <a:r>
              <a:rPr lang="en-US" sz="2400" dirty="0" smtClean="0"/>
              <a:t>The philosophy behind all the three is to distinguish between right and wrong.</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C803FDB4-148D-46FE-A1CC-53A5ECFF28F8}" type="slidenum">
              <a:rPr lang="en-US"/>
              <a:pPr>
                <a:defRPr/>
              </a:pPr>
              <a:t>7</a:t>
            </a:fld>
            <a:endParaRPr lang="en-US"/>
          </a:p>
        </p:txBody>
      </p:sp>
      <p:sp>
        <p:nvSpPr>
          <p:cNvPr id="466946" name="Rectangle 2"/>
          <p:cNvSpPr>
            <a:spLocks noGrp="1" noChangeArrowheads="1"/>
          </p:cNvSpPr>
          <p:nvPr>
            <p:ph type="title"/>
          </p:nvPr>
        </p:nvSpPr>
        <p:spPr>
          <a:xfrm>
            <a:off x="2362200" y="304800"/>
            <a:ext cx="6248400" cy="1143000"/>
          </a:xfrm>
        </p:spPr>
        <p:txBody>
          <a:bodyPr/>
          <a:lstStyle/>
          <a:p>
            <a:pPr>
              <a:defRPr/>
            </a:pPr>
            <a:r>
              <a:rPr lang="en-US" dirty="0">
                <a:solidFill>
                  <a:schemeClr val="tx1">
                    <a:lumMod val="65000"/>
                    <a:lumOff val="35000"/>
                  </a:schemeClr>
                </a:solidFill>
                <a:latin typeface="Book Antiqua" pitchFamily="18" charset="0"/>
              </a:rPr>
              <a:t>World of Values</a:t>
            </a:r>
            <a:endParaRPr lang="en-US" dirty="0">
              <a:solidFill>
                <a:schemeClr val="tx1">
                  <a:lumMod val="65000"/>
                  <a:lumOff val="35000"/>
                </a:schemeClr>
              </a:solidFill>
            </a:endParaRPr>
          </a:p>
        </p:txBody>
      </p:sp>
      <p:graphicFrame>
        <p:nvGraphicFramePr>
          <p:cNvPr id="1026" name="Object 2"/>
          <p:cNvGraphicFramePr>
            <a:graphicFrameLocks noGrp="1" noChangeAspect="1"/>
          </p:cNvGraphicFramePr>
          <p:nvPr>
            <p:ph type="chart" idx="1"/>
          </p:nvPr>
        </p:nvGraphicFramePr>
        <p:xfrm>
          <a:off x="1752600" y="1676400"/>
          <a:ext cx="5410200" cy="3276600"/>
        </p:xfrm>
        <a:graphic>
          <a:graphicData uri="http://schemas.openxmlformats.org/presentationml/2006/ole">
            <mc:AlternateContent xmlns:mc="http://schemas.openxmlformats.org/markup-compatibility/2006">
              <mc:Choice xmlns:v="urn:schemas-microsoft-com:vml" Requires="v">
                <p:oleObj spid="_x0000_s2052" name="Chart" r:id="rId3" imgW="7772400" imgH="4114800" progId="MSGraph.Chart.8">
                  <p:embed followColorScheme="full"/>
                </p:oleObj>
              </mc:Choice>
              <mc:Fallback>
                <p:oleObj name="Chart" r:id="rId3" imgW="7772400" imgH="4114800" progId="MSGraph.Chart.8">
                  <p:embed followColorScheme="full"/>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676400"/>
                        <a:ext cx="5410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4"/>
          <p:cNvSpPr txBox="1">
            <a:spLocks noChangeArrowheads="1"/>
          </p:cNvSpPr>
          <p:nvPr/>
        </p:nvSpPr>
        <p:spPr bwMode="auto">
          <a:xfrm>
            <a:off x="3889375" y="5673725"/>
            <a:ext cx="1412875" cy="579438"/>
          </a:xfrm>
          <a:prstGeom prst="rect">
            <a:avLst/>
          </a:prstGeom>
          <a:noFill/>
          <a:ln w="9525">
            <a:noFill/>
            <a:miter lim="800000"/>
            <a:headEnd/>
            <a:tailEnd/>
          </a:ln>
        </p:spPr>
        <p:txBody>
          <a:bodyPr wrap="none">
            <a:spAutoFit/>
          </a:bodyPr>
          <a:lstStyle/>
          <a:p>
            <a:r>
              <a:rPr lang="en-US" sz="3200"/>
              <a:t>Values</a:t>
            </a:r>
          </a:p>
        </p:txBody>
      </p:sp>
      <p:sp>
        <p:nvSpPr>
          <p:cNvPr id="1030" name="Text Box 5"/>
          <p:cNvSpPr txBox="1">
            <a:spLocks noChangeArrowheads="1"/>
          </p:cNvSpPr>
          <p:nvPr/>
        </p:nvSpPr>
        <p:spPr bwMode="auto">
          <a:xfrm>
            <a:off x="5302250" y="3600450"/>
            <a:ext cx="1403350" cy="457200"/>
          </a:xfrm>
          <a:prstGeom prst="rect">
            <a:avLst/>
          </a:prstGeom>
          <a:noFill/>
          <a:ln w="9525">
            <a:noFill/>
            <a:miter lim="800000"/>
            <a:headEnd/>
            <a:tailEnd/>
          </a:ln>
        </p:spPr>
        <p:txBody>
          <a:bodyPr>
            <a:spAutoFit/>
          </a:bodyPr>
          <a:lstStyle/>
          <a:p>
            <a:pPr>
              <a:spcBef>
                <a:spcPct val="50000"/>
              </a:spcBef>
            </a:pPr>
            <a:r>
              <a:rPr lang="en-US" sz="2400"/>
              <a:t>Ethics</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CB623A3-7FC0-410E-AB8E-80396331B0CF}" type="slidenum">
              <a:rPr lang="en-US"/>
              <a:pPr>
                <a:defRPr/>
              </a:pPr>
              <a:t>8</a:t>
            </a:fld>
            <a:endParaRPr lang="en-US"/>
          </a:p>
        </p:txBody>
      </p:sp>
      <p:sp>
        <p:nvSpPr>
          <p:cNvPr id="76803" name="Rectangle 2"/>
          <p:cNvSpPr>
            <a:spLocks noChangeArrowheads="1"/>
          </p:cNvSpPr>
          <p:nvPr/>
        </p:nvSpPr>
        <p:spPr bwMode="auto">
          <a:xfrm>
            <a:off x="0" y="1371600"/>
            <a:ext cx="9144000" cy="1339850"/>
          </a:xfrm>
          <a:prstGeom prst="rect">
            <a:avLst/>
          </a:prstGeom>
          <a:noFill/>
          <a:ln w="9525">
            <a:noFill/>
            <a:miter lim="800000"/>
            <a:headEnd/>
            <a:tailEnd/>
          </a:ln>
        </p:spPr>
        <p:txBody>
          <a:bodyPr lIns="0" tIns="0" rIns="0" bIns="0">
            <a:spAutoFit/>
          </a:bodyPr>
          <a:lstStyle/>
          <a:p>
            <a:pPr algn="ctr"/>
            <a:r>
              <a:rPr lang="en-US" sz="4400">
                <a:cs typeface="Times New Roman" pitchFamily="18" charset="0"/>
              </a:rPr>
              <a:t>Values in Conflict?</a:t>
            </a:r>
            <a:endParaRPr lang="en-US" sz="4400">
              <a:latin typeface="Times New Roman" pitchFamily="18" charset="0"/>
              <a:cs typeface="Times New Roman" pitchFamily="18" charset="0"/>
            </a:endParaRPr>
          </a:p>
          <a:p>
            <a:r>
              <a:rPr lang="en-US" sz="4400">
                <a:cs typeface="Times New Roman" pitchFamily="18" charset="0"/>
              </a:rPr>
              <a:t> </a:t>
            </a:r>
            <a:endParaRPr lang="en-US" sz="4400">
              <a:latin typeface="Times New Roman" pitchFamily="18" charset="0"/>
            </a:endParaRPr>
          </a:p>
        </p:txBody>
      </p:sp>
      <p:sp>
        <p:nvSpPr>
          <p:cNvPr id="76804" name="Rectangle 3"/>
          <p:cNvSpPr>
            <a:spLocks noChangeArrowheads="1"/>
          </p:cNvSpPr>
          <p:nvPr/>
        </p:nvSpPr>
        <p:spPr bwMode="auto">
          <a:xfrm>
            <a:off x="0" y="2057400"/>
            <a:ext cx="9144000" cy="5416868"/>
          </a:xfrm>
          <a:prstGeom prst="rect">
            <a:avLst/>
          </a:prstGeom>
          <a:noFill/>
          <a:ln w="9525">
            <a:noFill/>
            <a:miter lim="800000"/>
            <a:headEnd/>
            <a:tailEnd/>
          </a:ln>
        </p:spPr>
        <p:txBody>
          <a:bodyPr lIns="685584" tIns="0" rIns="1142640" bIns="0">
            <a:spAutoFit/>
          </a:bodyPr>
          <a:lstStyle/>
          <a:p>
            <a:pPr marL="800100" indent="-400050">
              <a:buFontTx/>
              <a:buChar char="•"/>
            </a:pPr>
            <a:r>
              <a:rPr lang="en-US" sz="2800" dirty="0">
                <a:cs typeface="Times New Roman" pitchFamily="18" charset="0"/>
              </a:rPr>
              <a:t> </a:t>
            </a:r>
            <a:r>
              <a:rPr lang="en-US" sz="2600" b="1" dirty="0">
                <a:cs typeface="Times New Roman" pitchFamily="18" charset="0"/>
              </a:rPr>
              <a:t>STATED VALUES</a:t>
            </a:r>
            <a:r>
              <a:rPr lang="en-US" sz="2600" dirty="0">
                <a:cs typeface="Times New Roman" pitchFamily="18" charset="0"/>
              </a:rPr>
              <a:t>: The values </a:t>
            </a:r>
            <a:r>
              <a:rPr lang="en-US" sz="2600" dirty="0" smtClean="0">
                <a:cs typeface="Times New Roman" pitchFamily="18" charset="0"/>
              </a:rPr>
              <a:t> stated  in </a:t>
            </a:r>
            <a:r>
              <a:rPr lang="en-US" sz="2600" dirty="0">
                <a:cs typeface="Times New Roman" pitchFamily="18" charset="0"/>
              </a:rPr>
              <a:t>written </a:t>
            </a:r>
            <a:r>
              <a:rPr lang="en-US" sz="2600" dirty="0" smtClean="0">
                <a:cs typeface="Times New Roman" pitchFamily="18" charset="0"/>
              </a:rPr>
              <a:t>documents  like Bangalore principles of Judicial Conduct or Nolan principles      </a:t>
            </a:r>
            <a:r>
              <a:rPr lang="en-US" sz="2600" dirty="0">
                <a:cs typeface="Times New Roman" pitchFamily="18" charset="0"/>
              </a:rPr>
              <a:t>	         	              </a:t>
            </a:r>
            <a:r>
              <a:rPr lang="en-US" sz="1000" dirty="0">
                <a:cs typeface="Times New Roman" pitchFamily="18" charset="0"/>
              </a:rPr>
              <a:t> </a:t>
            </a:r>
          </a:p>
          <a:p>
            <a:pPr marL="800100" indent="-400050">
              <a:buFontTx/>
              <a:buChar char="•"/>
            </a:pPr>
            <a:r>
              <a:rPr lang="en-US" sz="2800" dirty="0">
                <a:cs typeface="Times New Roman" pitchFamily="18" charset="0"/>
              </a:rPr>
              <a:t> </a:t>
            </a:r>
            <a:r>
              <a:rPr lang="en-US" sz="700" dirty="0">
                <a:cs typeface="Times New Roman" pitchFamily="18" charset="0"/>
              </a:rPr>
              <a:t>  </a:t>
            </a:r>
            <a:r>
              <a:rPr lang="en-US" sz="2600" b="1" dirty="0">
                <a:cs typeface="Times New Roman" pitchFamily="18" charset="0"/>
              </a:rPr>
              <a:t>OPERATIONAL VALUES</a:t>
            </a:r>
            <a:r>
              <a:rPr lang="en-US" sz="2600" dirty="0">
                <a:cs typeface="Times New Roman" pitchFamily="18" charset="0"/>
              </a:rPr>
              <a:t>: The values </a:t>
            </a:r>
            <a:r>
              <a:rPr lang="en-US" sz="2600" dirty="0" smtClean="0">
                <a:cs typeface="Times New Roman" pitchFamily="18" charset="0"/>
              </a:rPr>
              <a:t> that </a:t>
            </a:r>
            <a:r>
              <a:rPr lang="en-US" sz="2600" dirty="0">
                <a:cs typeface="Times New Roman" pitchFamily="18" charset="0"/>
              </a:rPr>
              <a:t>actually drive </a:t>
            </a:r>
            <a:r>
              <a:rPr lang="en-US" sz="2600" dirty="0" smtClean="0">
                <a:cs typeface="Times New Roman" pitchFamily="18" charset="0"/>
              </a:rPr>
              <a:t> judicial decisions</a:t>
            </a:r>
            <a:r>
              <a:rPr lang="en-US" sz="2600" dirty="0">
                <a:cs typeface="Times New Roman" pitchFamily="18" charset="0"/>
              </a:rPr>
              <a:t>.  </a:t>
            </a:r>
            <a:endParaRPr lang="en-US" sz="2600" i="1" dirty="0">
              <a:cs typeface="Times New Roman" pitchFamily="18" charset="0"/>
            </a:endParaRPr>
          </a:p>
          <a:p>
            <a:pPr marL="800100" indent="-400050"/>
            <a:endParaRPr lang="en-US" sz="2600" i="1" dirty="0">
              <a:cs typeface="Times New Roman" pitchFamily="18" charset="0"/>
            </a:endParaRPr>
          </a:p>
          <a:p>
            <a:pPr marL="800100" indent="-400050"/>
            <a:r>
              <a:rPr lang="en-US" sz="2600" i="1" dirty="0">
                <a:cs typeface="Times New Roman" pitchFamily="18" charset="0"/>
              </a:rPr>
              <a:t>		</a:t>
            </a:r>
            <a:r>
              <a:rPr lang="en-US" sz="2600" i="1" dirty="0" smtClean="0">
                <a:cs typeface="Times New Roman" pitchFamily="18" charset="0"/>
              </a:rPr>
              <a:t>Many times  </a:t>
            </a:r>
            <a:r>
              <a:rPr lang="en-US" sz="2600" i="1" dirty="0">
                <a:cs typeface="Times New Roman" pitchFamily="18" charset="0"/>
              </a:rPr>
              <a:t>there a </a:t>
            </a:r>
            <a:r>
              <a:rPr lang="en-US" sz="2600" b="1" i="1" dirty="0">
                <a:solidFill>
                  <a:srgbClr val="C00000"/>
                </a:solidFill>
                <a:cs typeface="Times New Roman" pitchFamily="18" charset="0"/>
              </a:rPr>
              <a:t>disconnect</a:t>
            </a:r>
            <a:r>
              <a:rPr lang="en-US" sz="2600" i="1" dirty="0">
                <a:cs typeface="Times New Roman" pitchFamily="18" charset="0"/>
              </a:rPr>
              <a:t> between the two </a:t>
            </a:r>
            <a:r>
              <a:rPr lang="en-US" sz="2600" i="1" dirty="0" smtClean="0">
                <a:cs typeface="Times New Roman" pitchFamily="18" charset="0"/>
              </a:rPr>
              <a:t> while taking decisions.</a:t>
            </a:r>
          </a:p>
          <a:p>
            <a:pPr marL="800100" indent="-400050"/>
            <a:endParaRPr lang="en-US" sz="2600" i="1" dirty="0" smtClean="0">
              <a:cs typeface="Times New Roman" pitchFamily="18" charset="0"/>
            </a:endParaRPr>
          </a:p>
          <a:p>
            <a:pPr marL="800100" indent="-400050"/>
            <a:r>
              <a:rPr lang="en-US" sz="3200" b="1" i="1" dirty="0" smtClean="0">
                <a:solidFill>
                  <a:srgbClr val="C00000"/>
                </a:solidFill>
                <a:cs typeface="Times New Roman" pitchFamily="18" charset="0"/>
              </a:rPr>
              <a:t>Why this disconnect???</a:t>
            </a:r>
          </a:p>
          <a:p>
            <a:pPr marL="800100" indent="-400050"/>
            <a:r>
              <a:rPr lang="en-US" sz="3200" b="1" i="1" dirty="0" smtClean="0">
                <a:solidFill>
                  <a:srgbClr val="C00000"/>
                </a:solidFill>
                <a:cs typeface="Times New Roman" pitchFamily="18" charset="0"/>
              </a:rPr>
              <a:t>      </a:t>
            </a:r>
            <a:endParaRPr lang="en-US" sz="3200" b="1" dirty="0">
              <a:solidFill>
                <a:srgbClr val="C00000"/>
              </a:solidFill>
              <a:cs typeface="Times New Roman" pitchFamily="18" charset="0"/>
            </a:endParaRPr>
          </a:p>
          <a:p>
            <a:pPr marL="800100" indent="-400050"/>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43000" y="1676400"/>
            <a:ext cx="7313612" cy="3203575"/>
          </a:xfrm>
        </p:spPr>
        <p:txBody>
          <a:bodyPr>
            <a:normAutofit fontScale="90000"/>
          </a:bodyPr>
          <a:lstStyle/>
          <a:p>
            <a:r>
              <a:rPr lang="en-US" dirty="0" smtClean="0"/>
              <a:t>Many times we do not know that we are doing something unethical </a:t>
            </a:r>
            <a:br>
              <a:rPr lang="en-US" dirty="0" smtClean="0"/>
            </a:br>
            <a:r>
              <a:rPr lang="en-US" dirty="0" smtClean="0"/>
              <a:t/>
            </a:r>
            <a:br>
              <a:rPr lang="en-US" dirty="0" smtClean="0"/>
            </a:br>
            <a:r>
              <a:rPr lang="en-US" dirty="0" smtClean="0">
                <a:solidFill>
                  <a:srgbClr val="C00000"/>
                </a:solidFill>
              </a:rPr>
              <a:t>Who will tell you that you are doing something unethical??</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chemeClr val="tx1"/>
                </a:solidFill>
              </a:rPr>
              <a:t>The answer is__</a:t>
            </a:r>
            <a:endParaRPr lang="en-US" dirty="0">
              <a:solidFill>
                <a:schemeClr val="tx1"/>
              </a:solidFill>
            </a:endParaRPr>
          </a:p>
        </p:txBody>
      </p:sp>
      <p:sp>
        <p:nvSpPr>
          <p:cNvPr id="7" name="Date Placeholder 6"/>
          <p:cNvSpPr>
            <a:spLocks noGrp="1"/>
          </p:cNvSpPr>
          <p:nvPr>
            <p:ph type="dt" sz="half" idx="10"/>
          </p:nvPr>
        </p:nvSpPr>
        <p:spPr/>
        <p:txBody>
          <a:bodyPr/>
          <a:lstStyle/>
          <a:p>
            <a:pPr>
              <a:defRPr/>
            </a:pPr>
            <a:fld id="{09C20FE1-CA8E-4194-B1B8-1B6293101F8C}" type="datetime1">
              <a:rPr lang="en-US" smtClean="0"/>
              <a:pPr>
                <a:defRPr/>
              </a:pPr>
              <a:t>2/16/2016</a:t>
            </a:fld>
            <a:endParaRPr lang="en-US"/>
          </a:p>
        </p:txBody>
      </p:sp>
      <p:sp>
        <p:nvSpPr>
          <p:cNvPr id="8" name="Footer Placeholder 7"/>
          <p:cNvSpPr>
            <a:spLocks noGrp="1"/>
          </p:cNvSpPr>
          <p:nvPr>
            <p:ph type="ftr" sz="quarter" idx="11"/>
          </p:nvPr>
        </p:nvSpPr>
        <p:spPr/>
        <p:txBody>
          <a:bodyPr/>
          <a:lstStyle/>
          <a:p>
            <a:pPr>
              <a:defRPr/>
            </a:pPr>
            <a:r>
              <a:rPr lang="en-US" smtClean="0"/>
              <a:t>Ethics  in Management</a:t>
            </a:r>
            <a:endParaRPr lang="en-US"/>
          </a:p>
        </p:txBody>
      </p:sp>
      <p:sp>
        <p:nvSpPr>
          <p:cNvPr id="9" name="Slide Number Placeholder 8"/>
          <p:cNvSpPr>
            <a:spLocks noGrp="1"/>
          </p:cNvSpPr>
          <p:nvPr>
            <p:ph type="sldNum" sz="quarter" idx="12"/>
          </p:nvPr>
        </p:nvSpPr>
        <p:spPr/>
        <p:txBody>
          <a:bodyPr/>
          <a:lstStyle/>
          <a:p>
            <a:pPr>
              <a:defRPr/>
            </a:pPr>
            <a:fld id="{45E8CE16-0900-4346-A24E-24FBA8869699}" type="slidenum">
              <a:rPr lang="en-US" smtClean="0"/>
              <a:pPr>
                <a:defRPr/>
              </a:pPr>
              <a:t>9</a:t>
            </a:fld>
            <a:endParaRPr lang="en-US"/>
          </a:p>
        </p:txBody>
      </p:sp>
    </p:spTree>
  </p:cSld>
  <p:clrMapOvr>
    <a:masterClrMapping/>
  </p:clrMapOvr>
  <p:transition/>
</p:sld>
</file>

<file path=ppt/theme/theme1.xml><?xml version="1.0" encoding="utf-8"?>
<a:theme xmlns:a="http://schemas.openxmlformats.org/drawingml/2006/main" name="Teach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Template>
  <TotalTime>2073</TotalTime>
  <Words>1037</Words>
  <Application>Microsoft Office PowerPoint</Application>
  <PresentationFormat>On-screen Show (4:3)</PresentationFormat>
  <Paragraphs>241</Paragraphs>
  <Slides>45</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8" baseType="lpstr">
      <vt:lpstr>ＭＳ Ｐゴシック</vt:lpstr>
      <vt:lpstr>Arial</vt:lpstr>
      <vt:lpstr>Book Antiqua</vt:lpstr>
      <vt:lpstr>Calibri</vt:lpstr>
      <vt:lpstr>Century Gothic</vt:lpstr>
      <vt:lpstr>Georgia</vt:lpstr>
      <vt:lpstr>Lucida Sans Unicode</vt:lpstr>
      <vt:lpstr>Tahoma</vt:lpstr>
      <vt:lpstr>Times New Roman</vt:lpstr>
      <vt:lpstr>Verdana</vt:lpstr>
      <vt:lpstr>Wingdings</vt:lpstr>
      <vt:lpstr>Teaching</vt:lpstr>
      <vt:lpstr>Chart</vt:lpstr>
      <vt:lpstr>Stages of Moral Development</vt:lpstr>
      <vt:lpstr>Let’s  Experience….</vt:lpstr>
      <vt:lpstr>Where are ethics?</vt:lpstr>
      <vt:lpstr>Who makes us Ethical or Otherwise?</vt:lpstr>
      <vt:lpstr>Individual Characteristics Affecting Ethical Behaviors</vt:lpstr>
      <vt:lpstr>Values vs. Morals vs. Ethics  </vt:lpstr>
      <vt:lpstr>World of Values</vt:lpstr>
      <vt:lpstr>PowerPoint Presentation</vt:lpstr>
      <vt:lpstr>Many times we do not know that we are doing something unethical   Who will tell you that you are doing something unethical??  The answer is__</vt:lpstr>
      <vt:lpstr>Ask your self! If you feel a minutest fear in your mind that what will happen if someone knows about it that it is done with some wrong intention?   Don’t do it   considering it as the voice of your conscience to save you. This is the best check to test whether a behaviour is ethical or not </vt:lpstr>
      <vt:lpstr>Threats to Morality – </vt:lpstr>
      <vt:lpstr>PowerPoint Presentation</vt:lpstr>
      <vt:lpstr>Myth vs.Reality  of Ethics</vt:lpstr>
      <vt:lpstr>Myth vs.Reality</vt:lpstr>
      <vt:lpstr>Dots Puzzle –  Connect all the nine dots with your pen in four consecutive lines without lifting your pen.</vt:lpstr>
      <vt:lpstr>Instructions</vt:lpstr>
      <vt:lpstr>Dots Puzzle- Solution</vt:lpstr>
      <vt:lpstr>Learning from 9 Dot Puzzle</vt:lpstr>
      <vt:lpstr>Ethical Dilemmas</vt:lpstr>
      <vt:lpstr>Components of Personality</vt:lpstr>
      <vt:lpstr> Ethical and Unethical  Decision Making</vt:lpstr>
      <vt:lpstr>Individual Characteristics</vt:lpstr>
      <vt:lpstr>  Determinants of Issue Intensity</vt:lpstr>
      <vt:lpstr>Lawrence Kohlberg:  Stages of Moral Development</vt:lpstr>
      <vt:lpstr>Moral Development</vt:lpstr>
      <vt:lpstr>Three  Categories  of Morality</vt:lpstr>
      <vt:lpstr>Levels of Moral Development</vt:lpstr>
      <vt:lpstr> Stages of Moral Development</vt:lpstr>
      <vt:lpstr>PowerPoint Presentation</vt:lpstr>
      <vt:lpstr>Stages of Moral Development</vt:lpstr>
      <vt:lpstr> Stage 1: Fear of Punishment </vt:lpstr>
      <vt:lpstr>Stage 2: Profit </vt:lpstr>
      <vt:lpstr>Level Two: The Conventional Level </vt:lpstr>
      <vt:lpstr>Stage 3: Group Loyalty </vt:lpstr>
      <vt:lpstr>Stage 4: Law and Order </vt:lpstr>
      <vt:lpstr>Level Three: Post Conventional Level- Internalized-Truth-Centered</vt:lpstr>
      <vt:lpstr>PowerPoint Presentation</vt:lpstr>
      <vt:lpstr>PowerPoint Presentation</vt:lpstr>
      <vt:lpstr>Lets know where we are?</vt:lpstr>
      <vt:lpstr>Choosing a Pebble What these  pebbles teach us?</vt:lpstr>
      <vt:lpstr>Features of Pebbles</vt:lpstr>
      <vt:lpstr>Lessons from Pebbles</vt:lpstr>
      <vt:lpstr>Morality and Values Percolate from Top to Bottom</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iifm</dc:creator>
  <cp:lastModifiedBy>pc-36</cp:lastModifiedBy>
  <cp:revision>116</cp:revision>
  <dcterms:created xsi:type="dcterms:W3CDTF">2015-02-01T21:50:52Z</dcterms:created>
  <dcterms:modified xsi:type="dcterms:W3CDTF">2016-02-16T07:34:44Z</dcterms:modified>
</cp:coreProperties>
</file>